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72" r:id="rId4"/>
    <p:sldId id="260" r:id="rId5"/>
    <p:sldId id="288" r:id="rId6"/>
    <p:sldId id="362" r:id="rId7"/>
    <p:sldId id="265" r:id="rId8"/>
    <p:sldId id="360" r:id="rId9"/>
    <p:sldId id="280" r:id="rId10"/>
    <p:sldId id="279" r:id="rId11"/>
    <p:sldId id="358" r:id="rId12"/>
    <p:sldId id="284" r:id="rId13"/>
    <p:sldId id="289" r:id="rId14"/>
    <p:sldId id="277" r:id="rId15"/>
    <p:sldId id="262" r:id="rId16"/>
    <p:sldId id="274" r:id="rId17"/>
    <p:sldId id="276" r:id="rId18"/>
    <p:sldId id="363" r:id="rId19"/>
    <p:sldId id="263" r:id="rId20"/>
    <p:sldId id="281" r:id="rId21"/>
    <p:sldId id="282" r:id="rId22"/>
    <p:sldId id="359" r:id="rId23"/>
    <p:sldId id="283" r:id="rId24"/>
    <p:sldId id="29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1408"/>
  </p:normalViewPr>
  <p:slideViewPr>
    <p:cSldViewPr snapToGrid="0">
      <p:cViewPr varScale="1">
        <p:scale>
          <a:sx n="83" d="100"/>
          <a:sy n="83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93975-AD02-4C3B-8876-4128BD329E8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5C6766-CB66-4311-BB4B-890C9EA14BAA}">
      <dgm:prSet/>
      <dgm:spPr/>
      <dgm:t>
        <a:bodyPr/>
        <a:lstStyle/>
        <a:p>
          <a:r>
            <a:rPr lang="it-IT" dirty="0">
              <a:latin typeface="Cambria" panose="02040503050406030204" pitchFamily="18" charset="0"/>
            </a:rPr>
            <a:t>Age &gt; 65 </a:t>
          </a:r>
          <a:r>
            <a:rPr lang="it-IT" dirty="0" err="1">
              <a:latin typeface="Cambria" panose="02040503050406030204" pitchFamily="18" charset="0"/>
            </a:rPr>
            <a:t>years</a:t>
          </a:r>
          <a:endParaRPr lang="en-US" dirty="0">
            <a:latin typeface="Cambria" panose="02040503050406030204" pitchFamily="18" charset="0"/>
          </a:endParaRPr>
        </a:p>
      </dgm:t>
    </dgm:pt>
    <dgm:pt modelId="{CA884E50-0EE7-473B-829A-AE75FE15C7BF}" type="parTrans" cxnId="{135BE442-783C-489F-9B47-EB8481766532}">
      <dgm:prSet/>
      <dgm:spPr/>
      <dgm:t>
        <a:bodyPr/>
        <a:lstStyle/>
        <a:p>
          <a:endParaRPr lang="en-US"/>
        </a:p>
      </dgm:t>
    </dgm:pt>
    <dgm:pt modelId="{8A906B32-9AC4-4BFF-AE3F-501FE6A24B91}" type="sibTrans" cxnId="{135BE442-783C-489F-9B47-EB8481766532}">
      <dgm:prSet/>
      <dgm:spPr/>
      <dgm:t>
        <a:bodyPr/>
        <a:lstStyle/>
        <a:p>
          <a:endParaRPr lang="en-US"/>
        </a:p>
      </dgm:t>
    </dgm:pt>
    <dgm:pt modelId="{14BEDD9D-5843-43BC-829D-227382ED4B37}">
      <dgm:prSet/>
      <dgm:spPr/>
      <dgm:t>
        <a:bodyPr/>
        <a:lstStyle/>
        <a:p>
          <a:r>
            <a:rPr lang="it-IT" dirty="0" err="1">
              <a:latin typeface="Cambria" panose="02040503050406030204" pitchFamily="18" charset="0"/>
            </a:rPr>
            <a:t>Pulmonary</a:t>
          </a:r>
          <a:r>
            <a:rPr lang="it-IT" dirty="0">
              <a:latin typeface="Cambria" panose="02040503050406030204" pitchFamily="18" charset="0"/>
            </a:rPr>
            <a:t> or </a:t>
          </a:r>
          <a:r>
            <a:rPr lang="it-IT" dirty="0" err="1">
              <a:latin typeface="Cambria" panose="02040503050406030204" pitchFamily="18" charset="0"/>
            </a:rPr>
            <a:t>cardiovascular</a:t>
          </a:r>
          <a:r>
            <a:rPr lang="it-IT" dirty="0">
              <a:latin typeface="Cambria" panose="02040503050406030204" pitchFamily="18" charset="0"/>
            </a:rPr>
            <a:t> </a:t>
          </a:r>
          <a:r>
            <a:rPr lang="it-IT" dirty="0" err="1">
              <a:latin typeface="Cambria" panose="02040503050406030204" pitchFamily="18" charset="0"/>
            </a:rPr>
            <a:t>cronic</a:t>
          </a:r>
          <a:r>
            <a:rPr lang="it-IT" dirty="0">
              <a:latin typeface="Cambria" panose="02040503050406030204" pitchFamily="18" charset="0"/>
            </a:rPr>
            <a:t> </a:t>
          </a:r>
          <a:r>
            <a:rPr lang="it-IT" dirty="0" err="1">
              <a:latin typeface="Cambria" panose="02040503050406030204" pitchFamily="18" charset="0"/>
            </a:rPr>
            <a:t>disease</a:t>
          </a:r>
          <a:r>
            <a:rPr lang="it-IT" dirty="0">
              <a:latin typeface="Cambria" panose="02040503050406030204" pitchFamily="18" charset="0"/>
            </a:rPr>
            <a:t> </a:t>
          </a:r>
          <a:endParaRPr lang="en-US" dirty="0">
            <a:latin typeface="Cambria" panose="02040503050406030204" pitchFamily="18" charset="0"/>
          </a:endParaRPr>
        </a:p>
      </dgm:t>
    </dgm:pt>
    <dgm:pt modelId="{6D8360B9-6ABB-4C31-B9F5-68A8416B6B20}" type="parTrans" cxnId="{AADEF225-66EA-4E9E-B82C-A03AECEF30DB}">
      <dgm:prSet/>
      <dgm:spPr/>
      <dgm:t>
        <a:bodyPr/>
        <a:lstStyle/>
        <a:p>
          <a:endParaRPr lang="en-US"/>
        </a:p>
      </dgm:t>
    </dgm:pt>
    <dgm:pt modelId="{F760E4ED-6C61-4F83-A933-9FF84CFF5395}" type="sibTrans" cxnId="{AADEF225-66EA-4E9E-B82C-A03AECEF30DB}">
      <dgm:prSet/>
      <dgm:spPr/>
      <dgm:t>
        <a:bodyPr/>
        <a:lstStyle/>
        <a:p>
          <a:endParaRPr lang="en-US"/>
        </a:p>
      </dgm:t>
    </dgm:pt>
    <dgm:pt modelId="{941D0811-A2A6-4B52-9BE9-3171060ACF3F}">
      <dgm:prSet/>
      <dgm:spPr/>
      <dgm:t>
        <a:bodyPr/>
        <a:lstStyle/>
        <a:p>
          <a:r>
            <a:rPr lang="it-IT" dirty="0" err="1">
              <a:latin typeface="Cambria" panose="02040503050406030204" pitchFamily="18" charset="0"/>
            </a:rPr>
            <a:t>Alterated</a:t>
          </a:r>
          <a:r>
            <a:rPr lang="it-IT" dirty="0">
              <a:latin typeface="Cambria" panose="02040503050406030204" pitchFamily="18" charset="0"/>
            </a:rPr>
            <a:t> </a:t>
          </a:r>
          <a:r>
            <a:rPr lang="it-IT" dirty="0" err="1">
              <a:latin typeface="Cambria" panose="02040503050406030204" pitchFamily="18" charset="0"/>
            </a:rPr>
            <a:t>coagulation</a:t>
          </a:r>
          <a:r>
            <a:rPr lang="it-IT" dirty="0">
              <a:latin typeface="Cambria" panose="02040503050406030204" pitchFamily="18" charset="0"/>
            </a:rPr>
            <a:t> state</a:t>
          </a:r>
          <a:endParaRPr lang="en-US" dirty="0">
            <a:latin typeface="Cambria" panose="02040503050406030204" pitchFamily="18" charset="0"/>
          </a:endParaRPr>
        </a:p>
      </dgm:t>
    </dgm:pt>
    <dgm:pt modelId="{A61674D4-4E4A-4337-8C62-5593D29EEB36}" type="parTrans" cxnId="{5F61FD83-D2A5-46BC-BB72-6D7C6928A53D}">
      <dgm:prSet/>
      <dgm:spPr/>
      <dgm:t>
        <a:bodyPr/>
        <a:lstStyle/>
        <a:p>
          <a:endParaRPr lang="en-US"/>
        </a:p>
      </dgm:t>
    </dgm:pt>
    <dgm:pt modelId="{C4FE9295-67EC-4DD6-943C-00BEE7B53E3F}" type="sibTrans" cxnId="{5F61FD83-D2A5-46BC-BB72-6D7C6928A53D}">
      <dgm:prSet/>
      <dgm:spPr/>
      <dgm:t>
        <a:bodyPr/>
        <a:lstStyle/>
        <a:p>
          <a:endParaRPr lang="en-US"/>
        </a:p>
      </dgm:t>
    </dgm:pt>
    <dgm:pt modelId="{0314C9D0-CD0A-4AD7-B798-A4E51833E32C}">
      <dgm:prSet/>
      <dgm:spPr/>
      <dgm:t>
        <a:bodyPr/>
        <a:lstStyle/>
        <a:p>
          <a:r>
            <a:rPr lang="it-IT" dirty="0">
              <a:latin typeface="Cambria" panose="02040503050406030204" pitchFamily="18" charset="0"/>
            </a:rPr>
            <a:t>Multiple </a:t>
          </a:r>
          <a:r>
            <a:rPr lang="it-IT" dirty="0" err="1">
              <a:latin typeface="Cambria" panose="02040503050406030204" pitchFamily="18" charset="0"/>
            </a:rPr>
            <a:t>rib</a:t>
          </a:r>
          <a:r>
            <a:rPr lang="it-IT" dirty="0">
              <a:latin typeface="Cambria" panose="02040503050406030204" pitchFamily="18" charset="0"/>
            </a:rPr>
            <a:t> </a:t>
          </a:r>
          <a:r>
            <a:rPr lang="it-IT" dirty="0" err="1">
              <a:latin typeface="Cambria" panose="02040503050406030204" pitchFamily="18" charset="0"/>
            </a:rPr>
            <a:t>fractures</a:t>
          </a:r>
          <a:endParaRPr lang="en-US" dirty="0">
            <a:latin typeface="Cambria" panose="02040503050406030204" pitchFamily="18" charset="0"/>
          </a:endParaRPr>
        </a:p>
      </dgm:t>
    </dgm:pt>
    <dgm:pt modelId="{E824AE94-786B-4D0D-AEB2-381DF2B1E030}" type="parTrans" cxnId="{2D73DF43-C4D4-44DE-A02A-517C85EF83A3}">
      <dgm:prSet/>
      <dgm:spPr/>
      <dgm:t>
        <a:bodyPr/>
        <a:lstStyle/>
        <a:p>
          <a:endParaRPr lang="en-US"/>
        </a:p>
      </dgm:t>
    </dgm:pt>
    <dgm:pt modelId="{B464FE1E-72AE-4546-84B8-599F796E71A7}" type="sibTrans" cxnId="{2D73DF43-C4D4-44DE-A02A-517C85EF83A3}">
      <dgm:prSet/>
      <dgm:spPr/>
      <dgm:t>
        <a:bodyPr/>
        <a:lstStyle/>
        <a:p>
          <a:endParaRPr lang="en-US"/>
        </a:p>
      </dgm:t>
    </dgm:pt>
    <dgm:pt modelId="{80FB5DB6-022E-4A9C-BE7F-EB7F89311D06}">
      <dgm:prSet/>
      <dgm:spPr/>
      <dgm:t>
        <a:bodyPr/>
        <a:lstStyle/>
        <a:p>
          <a:r>
            <a:rPr lang="it-IT" dirty="0">
              <a:latin typeface="Cambria" panose="02040503050406030204" pitchFamily="18" charset="0"/>
            </a:rPr>
            <a:t>High </a:t>
          </a:r>
          <a:r>
            <a:rPr lang="it-IT" dirty="0" err="1">
              <a:latin typeface="Cambria" panose="02040503050406030204" pitchFamily="18" charset="0"/>
            </a:rPr>
            <a:t>energy</a:t>
          </a:r>
          <a:r>
            <a:rPr lang="it-IT" dirty="0">
              <a:latin typeface="Cambria" panose="02040503050406030204" pitchFamily="18" charset="0"/>
            </a:rPr>
            <a:t> trauma</a:t>
          </a:r>
          <a:endParaRPr lang="en-US" dirty="0">
            <a:latin typeface="Cambria" panose="02040503050406030204" pitchFamily="18" charset="0"/>
          </a:endParaRPr>
        </a:p>
      </dgm:t>
    </dgm:pt>
    <dgm:pt modelId="{30B54073-089B-4AB9-AA06-45425CC36708}" type="parTrans" cxnId="{B6F704FF-D00F-4F24-BD45-C3EDEA504D2F}">
      <dgm:prSet/>
      <dgm:spPr/>
      <dgm:t>
        <a:bodyPr/>
        <a:lstStyle/>
        <a:p>
          <a:endParaRPr lang="en-US"/>
        </a:p>
      </dgm:t>
    </dgm:pt>
    <dgm:pt modelId="{3A78AABF-C58F-45E2-B061-439ECB212EC3}" type="sibTrans" cxnId="{B6F704FF-D00F-4F24-BD45-C3EDEA504D2F}">
      <dgm:prSet/>
      <dgm:spPr/>
      <dgm:t>
        <a:bodyPr/>
        <a:lstStyle/>
        <a:p>
          <a:endParaRPr lang="en-US"/>
        </a:p>
      </dgm:t>
    </dgm:pt>
    <dgm:pt modelId="{F41B39AC-EF4C-714F-A17F-2D4AFC695D7E}" type="pres">
      <dgm:prSet presAssocID="{D9993975-AD02-4C3B-8876-4128BD329E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80C8A35-638C-F347-8287-1CAE78213EBA}" type="pres">
      <dgm:prSet presAssocID="{F15C6766-CB66-4311-BB4B-890C9EA14BA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4D6996-97A9-E54E-B372-01652DBCCEF9}" type="pres">
      <dgm:prSet presAssocID="{8A906B32-9AC4-4BFF-AE3F-501FE6A24B91}" presName="sibTrans" presStyleCnt="0"/>
      <dgm:spPr/>
    </dgm:pt>
    <dgm:pt modelId="{DDB31286-4845-194E-A925-EC60695AFD78}" type="pres">
      <dgm:prSet presAssocID="{14BEDD9D-5843-43BC-829D-227382ED4B3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F43B18-23A7-E34D-8D5A-C3464F015553}" type="pres">
      <dgm:prSet presAssocID="{F760E4ED-6C61-4F83-A933-9FF84CFF5395}" presName="sibTrans" presStyleCnt="0"/>
      <dgm:spPr/>
    </dgm:pt>
    <dgm:pt modelId="{A3F685F6-686E-0B43-A2BF-D53101DA35B9}" type="pres">
      <dgm:prSet presAssocID="{941D0811-A2A6-4B52-9BE9-3171060ACF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DA7D973-B434-AF45-AF62-816EB1D455E6}" type="pres">
      <dgm:prSet presAssocID="{C4FE9295-67EC-4DD6-943C-00BEE7B53E3F}" presName="sibTrans" presStyleCnt="0"/>
      <dgm:spPr/>
    </dgm:pt>
    <dgm:pt modelId="{D7582B4D-29B0-B44F-A4DF-E21A9959D135}" type="pres">
      <dgm:prSet presAssocID="{0314C9D0-CD0A-4AD7-B798-A4E51833E32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BFD3731-BFA2-264A-8817-805F602B9F28}" type="pres">
      <dgm:prSet presAssocID="{B464FE1E-72AE-4546-84B8-599F796E71A7}" presName="sibTrans" presStyleCnt="0"/>
      <dgm:spPr/>
    </dgm:pt>
    <dgm:pt modelId="{75515250-DE51-0544-80A3-5CB5DA0DC1CD}" type="pres">
      <dgm:prSet presAssocID="{80FB5DB6-022E-4A9C-BE7F-EB7F89311D0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46672C9-089F-CC40-97A1-785BF9DB2C4A}" type="presOf" srcId="{F15C6766-CB66-4311-BB4B-890C9EA14BAA}" destId="{980C8A35-638C-F347-8287-1CAE78213EBA}" srcOrd="0" destOrd="0" presId="urn:microsoft.com/office/officeart/2005/8/layout/default"/>
    <dgm:cxn modelId="{F9E07669-2CD2-B24D-BB31-A1C498DE3DF6}" type="presOf" srcId="{0314C9D0-CD0A-4AD7-B798-A4E51833E32C}" destId="{D7582B4D-29B0-B44F-A4DF-E21A9959D135}" srcOrd="0" destOrd="0" presId="urn:microsoft.com/office/officeart/2005/8/layout/default"/>
    <dgm:cxn modelId="{0697A4DF-1F71-D143-A560-343B7AC2D797}" type="presOf" srcId="{14BEDD9D-5843-43BC-829D-227382ED4B37}" destId="{DDB31286-4845-194E-A925-EC60695AFD78}" srcOrd="0" destOrd="0" presId="urn:microsoft.com/office/officeart/2005/8/layout/default"/>
    <dgm:cxn modelId="{2D73DF43-C4D4-44DE-A02A-517C85EF83A3}" srcId="{D9993975-AD02-4C3B-8876-4128BD329E84}" destId="{0314C9D0-CD0A-4AD7-B798-A4E51833E32C}" srcOrd="3" destOrd="0" parTransId="{E824AE94-786B-4D0D-AEB2-381DF2B1E030}" sibTransId="{B464FE1E-72AE-4546-84B8-599F796E71A7}"/>
    <dgm:cxn modelId="{5F61FD83-D2A5-46BC-BB72-6D7C6928A53D}" srcId="{D9993975-AD02-4C3B-8876-4128BD329E84}" destId="{941D0811-A2A6-4B52-9BE9-3171060ACF3F}" srcOrd="2" destOrd="0" parTransId="{A61674D4-4E4A-4337-8C62-5593D29EEB36}" sibTransId="{C4FE9295-67EC-4DD6-943C-00BEE7B53E3F}"/>
    <dgm:cxn modelId="{AADEF225-66EA-4E9E-B82C-A03AECEF30DB}" srcId="{D9993975-AD02-4C3B-8876-4128BD329E84}" destId="{14BEDD9D-5843-43BC-829D-227382ED4B37}" srcOrd="1" destOrd="0" parTransId="{6D8360B9-6ABB-4C31-B9F5-68A8416B6B20}" sibTransId="{F760E4ED-6C61-4F83-A933-9FF84CFF5395}"/>
    <dgm:cxn modelId="{A84FAAC6-D9C0-834D-8DB7-D683607A5FBD}" type="presOf" srcId="{941D0811-A2A6-4B52-9BE9-3171060ACF3F}" destId="{A3F685F6-686E-0B43-A2BF-D53101DA35B9}" srcOrd="0" destOrd="0" presId="urn:microsoft.com/office/officeart/2005/8/layout/default"/>
    <dgm:cxn modelId="{62D40192-F3C2-BC44-ABFE-D49602602E4C}" type="presOf" srcId="{80FB5DB6-022E-4A9C-BE7F-EB7F89311D06}" destId="{75515250-DE51-0544-80A3-5CB5DA0DC1CD}" srcOrd="0" destOrd="0" presId="urn:microsoft.com/office/officeart/2005/8/layout/default"/>
    <dgm:cxn modelId="{135BE442-783C-489F-9B47-EB8481766532}" srcId="{D9993975-AD02-4C3B-8876-4128BD329E84}" destId="{F15C6766-CB66-4311-BB4B-890C9EA14BAA}" srcOrd="0" destOrd="0" parTransId="{CA884E50-0EE7-473B-829A-AE75FE15C7BF}" sibTransId="{8A906B32-9AC4-4BFF-AE3F-501FE6A24B91}"/>
    <dgm:cxn modelId="{B6F704FF-D00F-4F24-BD45-C3EDEA504D2F}" srcId="{D9993975-AD02-4C3B-8876-4128BD329E84}" destId="{80FB5DB6-022E-4A9C-BE7F-EB7F89311D06}" srcOrd="4" destOrd="0" parTransId="{30B54073-089B-4AB9-AA06-45425CC36708}" sibTransId="{3A78AABF-C58F-45E2-B061-439ECB212EC3}"/>
    <dgm:cxn modelId="{86B26830-A191-3446-B71A-7C7AD127A95A}" type="presOf" srcId="{D9993975-AD02-4C3B-8876-4128BD329E84}" destId="{F41B39AC-EF4C-714F-A17F-2D4AFC695D7E}" srcOrd="0" destOrd="0" presId="urn:microsoft.com/office/officeart/2005/8/layout/default"/>
    <dgm:cxn modelId="{BB3ABABF-6C40-3A44-B4CD-89E3CE1E2CBF}" type="presParOf" srcId="{F41B39AC-EF4C-714F-A17F-2D4AFC695D7E}" destId="{980C8A35-638C-F347-8287-1CAE78213EBA}" srcOrd="0" destOrd="0" presId="urn:microsoft.com/office/officeart/2005/8/layout/default"/>
    <dgm:cxn modelId="{4AD082AC-26F8-1848-BBDD-26FEE4D2969D}" type="presParOf" srcId="{F41B39AC-EF4C-714F-A17F-2D4AFC695D7E}" destId="{254D6996-97A9-E54E-B372-01652DBCCEF9}" srcOrd="1" destOrd="0" presId="urn:microsoft.com/office/officeart/2005/8/layout/default"/>
    <dgm:cxn modelId="{978B93D3-BE0D-0D4A-A87D-8B081FECFB99}" type="presParOf" srcId="{F41B39AC-EF4C-714F-A17F-2D4AFC695D7E}" destId="{DDB31286-4845-194E-A925-EC60695AFD78}" srcOrd="2" destOrd="0" presId="urn:microsoft.com/office/officeart/2005/8/layout/default"/>
    <dgm:cxn modelId="{BA52B42C-257F-0540-8A5B-B8AB226F6F74}" type="presParOf" srcId="{F41B39AC-EF4C-714F-A17F-2D4AFC695D7E}" destId="{26F43B18-23A7-E34D-8D5A-C3464F015553}" srcOrd="3" destOrd="0" presId="urn:microsoft.com/office/officeart/2005/8/layout/default"/>
    <dgm:cxn modelId="{90161A36-4984-D54C-BFD1-C87EB2A068E0}" type="presParOf" srcId="{F41B39AC-EF4C-714F-A17F-2D4AFC695D7E}" destId="{A3F685F6-686E-0B43-A2BF-D53101DA35B9}" srcOrd="4" destOrd="0" presId="urn:microsoft.com/office/officeart/2005/8/layout/default"/>
    <dgm:cxn modelId="{C39B2EBA-4A59-7441-A340-12681D3BC78B}" type="presParOf" srcId="{F41B39AC-EF4C-714F-A17F-2D4AFC695D7E}" destId="{ADA7D973-B434-AF45-AF62-816EB1D455E6}" srcOrd="5" destOrd="0" presId="urn:microsoft.com/office/officeart/2005/8/layout/default"/>
    <dgm:cxn modelId="{EE389FF3-25A8-8E42-A6D0-B66163751419}" type="presParOf" srcId="{F41B39AC-EF4C-714F-A17F-2D4AFC695D7E}" destId="{D7582B4D-29B0-B44F-A4DF-E21A9959D135}" srcOrd="6" destOrd="0" presId="urn:microsoft.com/office/officeart/2005/8/layout/default"/>
    <dgm:cxn modelId="{FF6741A4-7717-1D46-B1B3-CE28BA4F0C2E}" type="presParOf" srcId="{F41B39AC-EF4C-714F-A17F-2D4AFC695D7E}" destId="{6BFD3731-BFA2-264A-8817-805F602B9F28}" srcOrd="7" destOrd="0" presId="urn:microsoft.com/office/officeart/2005/8/layout/default"/>
    <dgm:cxn modelId="{CE090F44-6341-D947-B010-EA771A0BFB23}" type="presParOf" srcId="{F41B39AC-EF4C-714F-A17F-2D4AFC695D7E}" destId="{75515250-DE51-0544-80A3-5CB5DA0DC1CD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E67609-B97F-490F-A4C0-51818E8E883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1986EA-9CDC-4E75-831A-24C4A700D9A9}">
      <dgm:prSet/>
      <dgm:spPr>
        <a:solidFill>
          <a:srgbClr val="F4BD4F"/>
        </a:solidFill>
      </dgm:spPr>
      <dgm:t>
        <a:bodyPr/>
        <a:lstStyle/>
        <a:p>
          <a:r>
            <a:rPr lang="en-US" b="1" dirty="0">
              <a:latin typeface="Cambria" panose="02040503050406030204" pitchFamily="18" charset="0"/>
            </a:rPr>
            <a:t>Rib fractures observed in about 20% of thoracic traumas </a:t>
          </a:r>
          <a:br>
            <a:rPr lang="en-US" b="1" dirty="0">
              <a:latin typeface="Cambria" panose="02040503050406030204" pitchFamily="18" charset="0"/>
            </a:rPr>
          </a:br>
          <a:r>
            <a:rPr lang="en-US" b="1" dirty="0">
              <a:latin typeface="Cambria" panose="02040503050406030204" pitchFamily="18" charset="0"/>
            </a:rPr>
            <a:t>FLAIL CHEST</a:t>
          </a:r>
        </a:p>
      </dgm:t>
    </dgm:pt>
    <dgm:pt modelId="{583F146B-E5E9-4303-AF39-0A2C4158E17E}" type="parTrans" cxnId="{AAF87383-395E-41B2-9441-CED2C0A8E538}">
      <dgm:prSet/>
      <dgm:spPr/>
      <dgm:t>
        <a:bodyPr/>
        <a:lstStyle/>
        <a:p>
          <a:endParaRPr lang="en-US"/>
        </a:p>
      </dgm:t>
    </dgm:pt>
    <dgm:pt modelId="{7F7B6FA3-67D0-42F0-B4F6-45277D9C7037}" type="sibTrans" cxnId="{AAF87383-395E-41B2-9441-CED2C0A8E538}">
      <dgm:prSet/>
      <dgm:spPr/>
      <dgm:t>
        <a:bodyPr/>
        <a:lstStyle/>
        <a:p>
          <a:endParaRPr lang="en-US"/>
        </a:p>
      </dgm:t>
    </dgm:pt>
    <dgm:pt modelId="{2E7FC9A6-E5A6-477E-8B3D-9ADE8E0B81EA}">
      <dgm:prSet custT="1"/>
      <dgm:spPr>
        <a:solidFill>
          <a:srgbClr val="F4BD4F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0390" tIns="115873" rIns="110390" bIns="115873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Often associated with pulmonary contusions </a:t>
          </a:r>
          <a:endParaRPr lang="it-IT" sz="1600" b="1" kern="1200" dirty="0">
            <a:solidFill>
              <a:prstClr val="white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3B0740DE-358C-439F-B8FA-E1B7F73809F6}" type="parTrans" cxnId="{1A1ADD5F-80E0-4258-BFCB-07AB75A0A0D6}">
      <dgm:prSet/>
      <dgm:spPr/>
      <dgm:t>
        <a:bodyPr/>
        <a:lstStyle/>
        <a:p>
          <a:endParaRPr lang="it-IT"/>
        </a:p>
      </dgm:t>
    </dgm:pt>
    <dgm:pt modelId="{A23ED068-8943-4FF2-9F6A-5A32F31FA767}" type="sibTrans" cxnId="{1A1ADD5F-80E0-4258-BFCB-07AB75A0A0D6}">
      <dgm:prSet/>
      <dgm:spPr/>
      <dgm:t>
        <a:bodyPr/>
        <a:lstStyle/>
        <a:p>
          <a:endParaRPr lang="it-IT"/>
        </a:p>
      </dgm:t>
    </dgm:pt>
    <dgm:pt modelId="{BFD2B2DD-5542-42D7-A1FC-1FBF0EE4BA85}">
      <dgm:prSet custT="1"/>
      <dgm:spPr>
        <a:solidFill>
          <a:srgbClr val="F4BD4F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0390" tIns="115873" rIns="110390" bIns="115873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Poor pain control</a:t>
          </a:r>
        </a:p>
      </dgm:t>
    </dgm:pt>
    <dgm:pt modelId="{0880B9EA-2038-4486-A9C5-354696334CFA}" type="parTrans" cxnId="{B998379C-FCC1-4A2E-A39F-0D12DA660C1E}">
      <dgm:prSet/>
      <dgm:spPr/>
      <dgm:t>
        <a:bodyPr/>
        <a:lstStyle/>
        <a:p>
          <a:endParaRPr lang="it-IT"/>
        </a:p>
      </dgm:t>
    </dgm:pt>
    <dgm:pt modelId="{F311B349-D929-4468-9317-592B9B5545CB}" type="sibTrans" cxnId="{B998379C-FCC1-4A2E-A39F-0D12DA660C1E}">
      <dgm:prSet/>
      <dgm:spPr/>
      <dgm:t>
        <a:bodyPr/>
        <a:lstStyle/>
        <a:p>
          <a:endParaRPr lang="it-IT"/>
        </a:p>
      </dgm:t>
    </dgm:pt>
    <dgm:pt modelId="{9F9D8CA1-2AF9-4E03-A48C-38CB05390F2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latin typeface="Cambria" panose="02040503050406030204" pitchFamily="18" charset="0"/>
            </a:rPr>
            <a:t>Reduced ventilation</a:t>
          </a:r>
          <a:br>
            <a:rPr lang="en-US" b="1" dirty="0">
              <a:latin typeface="Cambria" panose="02040503050406030204" pitchFamily="18" charset="0"/>
            </a:rPr>
          </a:br>
          <a:r>
            <a:rPr lang="en-US" b="1" dirty="0">
              <a:latin typeface="Cambria" panose="02040503050406030204" pitchFamily="18" charset="0"/>
            </a:rPr>
            <a:t>Worsening of respiratory exchanges</a:t>
          </a:r>
          <a:endParaRPr lang="it-IT" b="1" dirty="0">
            <a:latin typeface="Cambria" panose="02040503050406030204" pitchFamily="18" charset="0"/>
          </a:endParaRPr>
        </a:p>
      </dgm:t>
    </dgm:pt>
    <dgm:pt modelId="{963E6277-E0E5-4D41-A9AF-A97827CAE8F6}" type="parTrans" cxnId="{C111467B-A2F7-407F-96E5-297BA4E9B33E}">
      <dgm:prSet/>
      <dgm:spPr/>
      <dgm:t>
        <a:bodyPr/>
        <a:lstStyle/>
        <a:p>
          <a:endParaRPr lang="it-IT"/>
        </a:p>
      </dgm:t>
    </dgm:pt>
    <dgm:pt modelId="{58DAA9FC-6CDA-4898-AB28-19867447DB18}" type="sibTrans" cxnId="{C111467B-A2F7-407F-96E5-297BA4E9B33E}">
      <dgm:prSet/>
      <dgm:spPr/>
      <dgm:t>
        <a:bodyPr/>
        <a:lstStyle/>
        <a:p>
          <a:endParaRPr lang="it-IT"/>
        </a:p>
      </dgm:t>
    </dgm:pt>
    <dgm:pt modelId="{D35890E5-5B76-454D-9655-2F33F2C75F56}">
      <dgm:prSet custT="1"/>
      <dgm:spPr>
        <a:solidFill>
          <a:srgbClr val="ED7D31">
            <a:lumMod val="60000"/>
            <a:lumOff val="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0390" tIns="115873" rIns="110390" bIns="115873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Ineffective sputum</a:t>
          </a:r>
        </a:p>
      </dgm:t>
    </dgm:pt>
    <dgm:pt modelId="{0AAA5436-98DD-4F6F-9838-61EF9B1FFF6E}" type="parTrans" cxnId="{81BA3CE2-2789-45BE-BFDD-E590947B8C23}">
      <dgm:prSet/>
      <dgm:spPr/>
      <dgm:t>
        <a:bodyPr/>
        <a:lstStyle/>
        <a:p>
          <a:endParaRPr lang="it-IT"/>
        </a:p>
      </dgm:t>
    </dgm:pt>
    <dgm:pt modelId="{A6B5FC5E-A954-420E-BA9B-9F3004BA5D3B}" type="sibTrans" cxnId="{81BA3CE2-2789-45BE-BFDD-E590947B8C23}">
      <dgm:prSet/>
      <dgm:spPr/>
      <dgm:t>
        <a:bodyPr/>
        <a:lstStyle/>
        <a:p>
          <a:endParaRPr lang="it-IT"/>
        </a:p>
      </dgm:t>
    </dgm:pt>
    <dgm:pt modelId="{B71CD34E-5EE5-4459-9F43-52DA89CEAD03}">
      <dgm:prSet custT="1"/>
      <dgm:spPr>
        <a:solidFill>
          <a:srgbClr val="ED7D31">
            <a:lumMod val="60000"/>
            <a:lumOff val="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0390" tIns="115873" rIns="110390" bIns="115873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Pneumonia</a:t>
          </a:r>
        </a:p>
      </dgm:t>
    </dgm:pt>
    <dgm:pt modelId="{B16DD910-A59D-4C27-A025-E6271DDE51BB}" type="parTrans" cxnId="{AA4E1182-30B5-46A0-A872-EAE831D870CC}">
      <dgm:prSet/>
      <dgm:spPr/>
      <dgm:t>
        <a:bodyPr/>
        <a:lstStyle/>
        <a:p>
          <a:endParaRPr lang="it-IT"/>
        </a:p>
      </dgm:t>
    </dgm:pt>
    <dgm:pt modelId="{FD86B958-80BB-49AD-A03F-B0D1A6E3F5E1}" type="sibTrans" cxnId="{AA4E1182-30B5-46A0-A872-EAE831D870CC}">
      <dgm:prSet/>
      <dgm:spPr/>
      <dgm:t>
        <a:bodyPr/>
        <a:lstStyle/>
        <a:p>
          <a:endParaRPr lang="it-IT"/>
        </a:p>
      </dgm:t>
    </dgm:pt>
    <dgm:pt modelId="{4ED1AB78-82A6-454E-B9E9-B56708106DF5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b="1" dirty="0">
              <a:latin typeface="Cambria" panose="02040503050406030204" pitchFamily="18" charset="0"/>
            </a:rPr>
            <a:t>Mortality increase 30% + </a:t>
          </a:r>
          <a:br>
            <a:rPr lang="it-IT" b="1" dirty="0">
              <a:latin typeface="Cambria" panose="02040503050406030204" pitchFamily="18" charset="0"/>
            </a:rPr>
          </a:br>
          <a:r>
            <a:rPr lang="en-US" b="1" dirty="0">
              <a:latin typeface="Cambria" panose="02040503050406030204" pitchFamily="18" charset="0"/>
            </a:rPr>
            <a:t>Deterioration of long-term quality of life </a:t>
          </a:r>
          <a:endParaRPr lang="it-IT" b="1" dirty="0">
            <a:latin typeface="Cambria" panose="02040503050406030204" pitchFamily="18" charset="0"/>
          </a:endParaRPr>
        </a:p>
      </dgm:t>
    </dgm:pt>
    <dgm:pt modelId="{DE2F65B8-35CD-4053-9E66-2EDD2C604FEA}" type="parTrans" cxnId="{9529E1C9-9F28-4B91-A02A-24A81899D94F}">
      <dgm:prSet/>
      <dgm:spPr/>
      <dgm:t>
        <a:bodyPr/>
        <a:lstStyle/>
        <a:p>
          <a:endParaRPr lang="it-IT"/>
        </a:p>
      </dgm:t>
    </dgm:pt>
    <dgm:pt modelId="{2089FBDB-3AC6-4850-99AC-A83D6F52895C}" type="sibTrans" cxnId="{9529E1C9-9F28-4B91-A02A-24A81899D94F}">
      <dgm:prSet/>
      <dgm:spPr/>
      <dgm:t>
        <a:bodyPr/>
        <a:lstStyle/>
        <a:p>
          <a:endParaRPr lang="it-IT"/>
        </a:p>
      </dgm:t>
    </dgm:pt>
    <dgm:pt modelId="{32A92E1C-C1A6-4F25-8565-C282B2B99BB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b="1">
              <a:latin typeface="Cambria" panose="02040503050406030204" pitchFamily="18" charset="0"/>
            </a:rPr>
            <a:t>Respiratory </a:t>
          </a:r>
          <a:r>
            <a:rPr lang="it-IT" b="1" dirty="0">
              <a:latin typeface="Cambria" panose="02040503050406030204" pitchFamily="18" charset="0"/>
            </a:rPr>
            <a:t>failure</a:t>
          </a:r>
        </a:p>
      </dgm:t>
    </dgm:pt>
    <dgm:pt modelId="{E9E42413-7608-4474-9093-1B4FF8D07AD7}" type="parTrans" cxnId="{52217B2B-F3B9-4F74-9CEE-5D6795726247}">
      <dgm:prSet/>
      <dgm:spPr/>
      <dgm:t>
        <a:bodyPr/>
        <a:lstStyle/>
        <a:p>
          <a:endParaRPr lang="it-IT"/>
        </a:p>
      </dgm:t>
    </dgm:pt>
    <dgm:pt modelId="{F2831064-DF66-4C60-9E73-BC9FC59D6975}" type="sibTrans" cxnId="{52217B2B-F3B9-4F74-9CEE-5D6795726247}">
      <dgm:prSet/>
      <dgm:spPr/>
      <dgm:t>
        <a:bodyPr/>
        <a:lstStyle/>
        <a:p>
          <a:endParaRPr lang="it-IT"/>
        </a:p>
      </dgm:t>
    </dgm:pt>
    <dgm:pt modelId="{D00D7489-D224-A741-AD72-5362AB617764}" type="pres">
      <dgm:prSet presAssocID="{72E67609-B97F-490F-A4C0-51818E8E88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1C82A62-204D-3C40-88DC-872FEEDC098B}" type="pres">
      <dgm:prSet presAssocID="{1D1986EA-9CDC-4E75-831A-24C4A700D9A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B83B47-78A2-B043-9F53-59360906568D}" type="pres">
      <dgm:prSet presAssocID="{7F7B6FA3-67D0-42F0-B4F6-45277D9C7037}" presName="sibTrans" presStyleLbl="sibTrans1D1" presStyleIdx="0" presStyleCnt="7"/>
      <dgm:spPr/>
      <dgm:t>
        <a:bodyPr/>
        <a:lstStyle/>
        <a:p>
          <a:endParaRPr lang="it-IT"/>
        </a:p>
      </dgm:t>
    </dgm:pt>
    <dgm:pt modelId="{44376C7D-EFB9-9041-9363-79BD7235DA28}" type="pres">
      <dgm:prSet presAssocID="{7F7B6FA3-67D0-42F0-B4F6-45277D9C7037}" presName="connectorText" presStyleLbl="sibTrans1D1" presStyleIdx="0" presStyleCnt="7"/>
      <dgm:spPr/>
      <dgm:t>
        <a:bodyPr/>
        <a:lstStyle/>
        <a:p>
          <a:endParaRPr lang="it-IT"/>
        </a:p>
      </dgm:t>
    </dgm:pt>
    <dgm:pt modelId="{4FD0DB63-68B3-42E8-9396-E48DE4D26DF3}" type="pres">
      <dgm:prSet presAssocID="{2E7FC9A6-E5A6-477E-8B3D-9ADE8E0B81EA}" presName="node" presStyleLbl="node1" presStyleIdx="1" presStyleCnt="8">
        <dgm:presLayoutVars>
          <dgm:bulletEnabled val="1"/>
        </dgm:presLayoutVars>
      </dgm:prSet>
      <dgm:spPr>
        <a:xfrm>
          <a:off x="2776940" y="574715"/>
          <a:ext cx="2252809" cy="1351685"/>
        </a:xfrm>
        <a:prstGeom prst="rect">
          <a:avLst/>
        </a:prstGeom>
      </dgm:spPr>
      <dgm:t>
        <a:bodyPr/>
        <a:lstStyle/>
        <a:p>
          <a:endParaRPr lang="it-IT"/>
        </a:p>
      </dgm:t>
    </dgm:pt>
    <dgm:pt modelId="{0D4E135A-0D83-4703-972B-CF2D1D4D988A}" type="pres">
      <dgm:prSet presAssocID="{A23ED068-8943-4FF2-9F6A-5A32F31FA767}" presName="sibTrans" presStyleLbl="sibTrans1D1" presStyleIdx="1" presStyleCnt="7"/>
      <dgm:spPr/>
      <dgm:t>
        <a:bodyPr/>
        <a:lstStyle/>
        <a:p>
          <a:endParaRPr lang="it-IT"/>
        </a:p>
      </dgm:t>
    </dgm:pt>
    <dgm:pt modelId="{6CD5C860-EE38-4C69-B9D4-964D26EBEFFC}" type="pres">
      <dgm:prSet presAssocID="{A23ED068-8943-4FF2-9F6A-5A32F31FA767}" presName="connectorText" presStyleLbl="sibTrans1D1" presStyleIdx="1" presStyleCnt="7"/>
      <dgm:spPr/>
      <dgm:t>
        <a:bodyPr/>
        <a:lstStyle/>
        <a:p>
          <a:endParaRPr lang="it-IT"/>
        </a:p>
      </dgm:t>
    </dgm:pt>
    <dgm:pt modelId="{8D7BF2C2-281D-4BF0-BCD9-94381329DC8E}" type="pres">
      <dgm:prSet presAssocID="{BFD2B2DD-5542-42D7-A1FC-1FBF0EE4BA85}" presName="node" presStyleLbl="node1" presStyleIdx="2" presStyleCnt="8">
        <dgm:presLayoutVars>
          <dgm:bulletEnabled val="1"/>
        </dgm:presLayoutVars>
      </dgm:prSet>
      <dgm:spPr>
        <a:xfrm>
          <a:off x="5547895" y="574715"/>
          <a:ext cx="2252809" cy="1351685"/>
        </a:xfrm>
        <a:prstGeom prst="rect">
          <a:avLst/>
        </a:prstGeom>
      </dgm:spPr>
      <dgm:t>
        <a:bodyPr/>
        <a:lstStyle/>
        <a:p>
          <a:endParaRPr lang="it-IT"/>
        </a:p>
      </dgm:t>
    </dgm:pt>
    <dgm:pt modelId="{815611F3-599C-4F46-944B-3807C41F048C}" type="pres">
      <dgm:prSet presAssocID="{F311B349-D929-4468-9317-592B9B5545CB}" presName="sibTrans" presStyleLbl="sibTrans1D1" presStyleIdx="2" presStyleCnt="7"/>
      <dgm:spPr/>
      <dgm:t>
        <a:bodyPr/>
        <a:lstStyle/>
        <a:p>
          <a:endParaRPr lang="it-IT"/>
        </a:p>
      </dgm:t>
    </dgm:pt>
    <dgm:pt modelId="{8AD0D1F3-46D1-4B7B-A40A-A8396D72F2ED}" type="pres">
      <dgm:prSet presAssocID="{F311B349-D929-4468-9317-592B9B5545CB}" presName="connectorText" presStyleLbl="sibTrans1D1" presStyleIdx="2" presStyleCnt="7"/>
      <dgm:spPr/>
      <dgm:t>
        <a:bodyPr/>
        <a:lstStyle/>
        <a:p>
          <a:endParaRPr lang="it-IT"/>
        </a:p>
      </dgm:t>
    </dgm:pt>
    <dgm:pt modelId="{C679FB59-6BCA-49F6-903A-5489B0DBCCC1}" type="pres">
      <dgm:prSet presAssocID="{9F9D8CA1-2AF9-4E03-A48C-38CB05390F2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61EA1A-A200-4347-BD0B-B96C628247B6}" type="pres">
      <dgm:prSet presAssocID="{58DAA9FC-6CDA-4898-AB28-19867447DB18}" presName="sibTrans" presStyleLbl="sibTrans1D1" presStyleIdx="3" presStyleCnt="7"/>
      <dgm:spPr/>
      <dgm:t>
        <a:bodyPr/>
        <a:lstStyle/>
        <a:p>
          <a:endParaRPr lang="it-IT"/>
        </a:p>
      </dgm:t>
    </dgm:pt>
    <dgm:pt modelId="{FE52C9A5-A757-4E39-AE00-C82EC5192439}" type="pres">
      <dgm:prSet presAssocID="{58DAA9FC-6CDA-4898-AB28-19867447DB18}" presName="connectorText" presStyleLbl="sibTrans1D1" presStyleIdx="3" presStyleCnt="7"/>
      <dgm:spPr/>
      <dgm:t>
        <a:bodyPr/>
        <a:lstStyle/>
        <a:p>
          <a:endParaRPr lang="it-IT"/>
        </a:p>
      </dgm:t>
    </dgm:pt>
    <dgm:pt modelId="{1C370EB9-64FC-4075-81D9-9573BEC881DF}" type="pres">
      <dgm:prSet presAssocID="{D35890E5-5B76-454D-9655-2F33F2C75F56}" presName="node" presStyleLbl="node1" presStyleIdx="4" presStyleCnt="8">
        <dgm:presLayoutVars>
          <dgm:bulletEnabled val="1"/>
        </dgm:presLayoutVars>
      </dgm:prSet>
      <dgm:spPr>
        <a:xfrm>
          <a:off x="2776940" y="2444547"/>
          <a:ext cx="2252809" cy="1351685"/>
        </a:xfrm>
        <a:prstGeom prst="rect">
          <a:avLst/>
        </a:prstGeom>
      </dgm:spPr>
      <dgm:t>
        <a:bodyPr/>
        <a:lstStyle/>
        <a:p>
          <a:endParaRPr lang="it-IT"/>
        </a:p>
      </dgm:t>
    </dgm:pt>
    <dgm:pt modelId="{D33A86F0-6C8B-4C1E-B87C-9D50591A14E7}" type="pres">
      <dgm:prSet presAssocID="{A6B5FC5E-A954-420E-BA9B-9F3004BA5D3B}" presName="sibTrans" presStyleLbl="sibTrans1D1" presStyleIdx="4" presStyleCnt="7"/>
      <dgm:spPr/>
      <dgm:t>
        <a:bodyPr/>
        <a:lstStyle/>
        <a:p>
          <a:endParaRPr lang="it-IT"/>
        </a:p>
      </dgm:t>
    </dgm:pt>
    <dgm:pt modelId="{7F26EB57-D58E-4DE9-BAC4-6065E58C26BA}" type="pres">
      <dgm:prSet presAssocID="{A6B5FC5E-A954-420E-BA9B-9F3004BA5D3B}" presName="connectorText" presStyleLbl="sibTrans1D1" presStyleIdx="4" presStyleCnt="7"/>
      <dgm:spPr/>
      <dgm:t>
        <a:bodyPr/>
        <a:lstStyle/>
        <a:p>
          <a:endParaRPr lang="it-IT"/>
        </a:p>
      </dgm:t>
    </dgm:pt>
    <dgm:pt modelId="{12C1BF7A-8C7A-400D-A2C3-2D2E9F7DFA6E}" type="pres">
      <dgm:prSet presAssocID="{B71CD34E-5EE5-4459-9F43-52DA89CEAD03}" presName="node" presStyleLbl="node1" presStyleIdx="5" presStyleCnt="8">
        <dgm:presLayoutVars>
          <dgm:bulletEnabled val="1"/>
        </dgm:presLayoutVars>
      </dgm:prSet>
      <dgm:spPr>
        <a:xfrm>
          <a:off x="5547895" y="2444547"/>
          <a:ext cx="2252809" cy="1351685"/>
        </a:xfrm>
        <a:prstGeom prst="rect">
          <a:avLst/>
        </a:prstGeom>
      </dgm:spPr>
      <dgm:t>
        <a:bodyPr/>
        <a:lstStyle/>
        <a:p>
          <a:endParaRPr lang="it-IT"/>
        </a:p>
      </dgm:t>
    </dgm:pt>
    <dgm:pt modelId="{5CCF4E61-EA8A-4757-BA30-13E32B807B37}" type="pres">
      <dgm:prSet presAssocID="{FD86B958-80BB-49AD-A03F-B0D1A6E3F5E1}" presName="sibTrans" presStyleLbl="sibTrans1D1" presStyleIdx="5" presStyleCnt="7"/>
      <dgm:spPr/>
      <dgm:t>
        <a:bodyPr/>
        <a:lstStyle/>
        <a:p>
          <a:endParaRPr lang="it-IT"/>
        </a:p>
      </dgm:t>
    </dgm:pt>
    <dgm:pt modelId="{F58FF937-A9CE-4E98-AECE-8CB6D1AFFA54}" type="pres">
      <dgm:prSet presAssocID="{FD86B958-80BB-49AD-A03F-B0D1A6E3F5E1}" presName="connectorText" presStyleLbl="sibTrans1D1" presStyleIdx="5" presStyleCnt="7"/>
      <dgm:spPr/>
      <dgm:t>
        <a:bodyPr/>
        <a:lstStyle/>
        <a:p>
          <a:endParaRPr lang="it-IT"/>
        </a:p>
      </dgm:t>
    </dgm:pt>
    <dgm:pt modelId="{BDFB960D-B794-41E6-B27C-36C30455F1F0}" type="pres">
      <dgm:prSet presAssocID="{32A92E1C-C1A6-4F25-8565-C282B2B99BB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7E8D96-F8F0-430F-914F-8BA78C1E5FF6}" type="pres">
      <dgm:prSet presAssocID="{F2831064-DF66-4C60-9E73-BC9FC59D6975}" presName="sibTrans" presStyleLbl="sibTrans1D1" presStyleIdx="6" presStyleCnt="7"/>
      <dgm:spPr/>
      <dgm:t>
        <a:bodyPr/>
        <a:lstStyle/>
        <a:p>
          <a:endParaRPr lang="it-IT"/>
        </a:p>
      </dgm:t>
    </dgm:pt>
    <dgm:pt modelId="{7A486C26-931C-4918-BBF0-C7E70D893EEF}" type="pres">
      <dgm:prSet presAssocID="{F2831064-DF66-4C60-9E73-BC9FC59D6975}" presName="connectorText" presStyleLbl="sibTrans1D1" presStyleIdx="6" presStyleCnt="7"/>
      <dgm:spPr/>
      <dgm:t>
        <a:bodyPr/>
        <a:lstStyle/>
        <a:p>
          <a:endParaRPr lang="it-IT"/>
        </a:p>
      </dgm:t>
    </dgm:pt>
    <dgm:pt modelId="{307E4A74-EA93-40CD-9517-CF8FFAE4F905}" type="pres">
      <dgm:prSet presAssocID="{4ED1AB78-82A6-454E-B9E9-B56708106DF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AA77450-45ED-4B26-AA6F-B4E6C718805D}" type="presOf" srcId="{A6B5FC5E-A954-420E-BA9B-9F3004BA5D3B}" destId="{7F26EB57-D58E-4DE9-BAC4-6065E58C26BA}" srcOrd="1" destOrd="0" presId="urn:microsoft.com/office/officeart/2016/7/layout/RepeatingBendingProcessNew"/>
    <dgm:cxn modelId="{5FF80809-89BD-4041-84DC-C1CAC8B680CB}" type="presOf" srcId="{7F7B6FA3-67D0-42F0-B4F6-45277D9C7037}" destId="{44376C7D-EFB9-9041-9363-79BD7235DA28}" srcOrd="1" destOrd="0" presId="urn:microsoft.com/office/officeart/2016/7/layout/RepeatingBendingProcessNew"/>
    <dgm:cxn modelId="{B998379C-FCC1-4A2E-A39F-0D12DA660C1E}" srcId="{72E67609-B97F-490F-A4C0-51818E8E883D}" destId="{BFD2B2DD-5542-42D7-A1FC-1FBF0EE4BA85}" srcOrd="2" destOrd="0" parTransId="{0880B9EA-2038-4486-A9C5-354696334CFA}" sibTransId="{F311B349-D929-4468-9317-592B9B5545CB}"/>
    <dgm:cxn modelId="{62761DAE-2DB7-4218-AA6A-82B80823A9A2}" type="presOf" srcId="{FD86B958-80BB-49AD-A03F-B0D1A6E3F5E1}" destId="{5CCF4E61-EA8A-4757-BA30-13E32B807B37}" srcOrd="0" destOrd="0" presId="urn:microsoft.com/office/officeart/2016/7/layout/RepeatingBendingProcessNew"/>
    <dgm:cxn modelId="{F2C5FD84-56EF-7A44-97B5-5AD6F3807B2A}" type="presOf" srcId="{1D1986EA-9CDC-4E75-831A-24C4A700D9A9}" destId="{91C82A62-204D-3C40-88DC-872FEEDC098B}" srcOrd="0" destOrd="0" presId="urn:microsoft.com/office/officeart/2016/7/layout/RepeatingBendingProcessNew"/>
    <dgm:cxn modelId="{4135F5B0-AE07-4754-BF2B-9C3E3C59D027}" type="presOf" srcId="{D35890E5-5B76-454D-9655-2F33F2C75F56}" destId="{1C370EB9-64FC-4075-81D9-9573BEC881DF}" srcOrd="0" destOrd="0" presId="urn:microsoft.com/office/officeart/2016/7/layout/RepeatingBendingProcessNew"/>
    <dgm:cxn modelId="{AA4E1182-30B5-46A0-A872-EAE831D870CC}" srcId="{72E67609-B97F-490F-A4C0-51818E8E883D}" destId="{B71CD34E-5EE5-4459-9F43-52DA89CEAD03}" srcOrd="5" destOrd="0" parTransId="{B16DD910-A59D-4C27-A025-E6271DDE51BB}" sibTransId="{FD86B958-80BB-49AD-A03F-B0D1A6E3F5E1}"/>
    <dgm:cxn modelId="{310070B1-32FE-4B53-AAF9-6837F4B5F393}" type="presOf" srcId="{58DAA9FC-6CDA-4898-AB28-19867447DB18}" destId="{0961EA1A-A200-4347-BD0B-B96C628247B6}" srcOrd="0" destOrd="0" presId="urn:microsoft.com/office/officeart/2016/7/layout/RepeatingBendingProcessNew"/>
    <dgm:cxn modelId="{1F5A2A38-F756-CB45-8102-F8A2CA3E4AEC}" type="presOf" srcId="{72E67609-B97F-490F-A4C0-51818E8E883D}" destId="{D00D7489-D224-A741-AD72-5362AB617764}" srcOrd="0" destOrd="0" presId="urn:microsoft.com/office/officeart/2016/7/layout/RepeatingBendingProcessNew"/>
    <dgm:cxn modelId="{32E30C77-FEC7-4755-AF18-D7E080E48A5D}" type="presOf" srcId="{BFD2B2DD-5542-42D7-A1FC-1FBF0EE4BA85}" destId="{8D7BF2C2-281D-4BF0-BCD9-94381329DC8E}" srcOrd="0" destOrd="0" presId="urn:microsoft.com/office/officeart/2016/7/layout/RepeatingBendingProcessNew"/>
    <dgm:cxn modelId="{BEBFE8B8-C4E9-46ED-8E75-0037B0DD5CB8}" type="presOf" srcId="{32A92E1C-C1A6-4F25-8565-C282B2B99BB4}" destId="{BDFB960D-B794-41E6-B27C-36C30455F1F0}" srcOrd="0" destOrd="0" presId="urn:microsoft.com/office/officeart/2016/7/layout/RepeatingBendingProcessNew"/>
    <dgm:cxn modelId="{E479F883-DDEC-4179-9B9D-85CD548C2999}" type="presOf" srcId="{4ED1AB78-82A6-454E-B9E9-B56708106DF5}" destId="{307E4A74-EA93-40CD-9517-CF8FFAE4F905}" srcOrd="0" destOrd="0" presId="urn:microsoft.com/office/officeart/2016/7/layout/RepeatingBendingProcessNew"/>
    <dgm:cxn modelId="{72E1F682-D1E5-4A58-B7F6-10B76106444A}" type="presOf" srcId="{9F9D8CA1-2AF9-4E03-A48C-38CB05390F2C}" destId="{C679FB59-6BCA-49F6-903A-5489B0DBCCC1}" srcOrd="0" destOrd="0" presId="urn:microsoft.com/office/officeart/2016/7/layout/RepeatingBendingProcessNew"/>
    <dgm:cxn modelId="{52217B2B-F3B9-4F74-9CEE-5D6795726247}" srcId="{72E67609-B97F-490F-A4C0-51818E8E883D}" destId="{32A92E1C-C1A6-4F25-8565-C282B2B99BB4}" srcOrd="6" destOrd="0" parTransId="{E9E42413-7608-4474-9093-1B4FF8D07AD7}" sibTransId="{F2831064-DF66-4C60-9E73-BC9FC59D6975}"/>
    <dgm:cxn modelId="{C111467B-A2F7-407F-96E5-297BA4E9B33E}" srcId="{72E67609-B97F-490F-A4C0-51818E8E883D}" destId="{9F9D8CA1-2AF9-4E03-A48C-38CB05390F2C}" srcOrd="3" destOrd="0" parTransId="{963E6277-E0E5-4D41-A9AF-A97827CAE8F6}" sibTransId="{58DAA9FC-6CDA-4898-AB28-19867447DB18}"/>
    <dgm:cxn modelId="{1A1ADD5F-80E0-4258-BFCB-07AB75A0A0D6}" srcId="{72E67609-B97F-490F-A4C0-51818E8E883D}" destId="{2E7FC9A6-E5A6-477E-8B3D-9ADE8E0B81EA}" srcOrd="1" destOrd="0" parTransId="{3B0740DE-358C-439F-B8FA-E1B7F73809F6}" sibTransId="{A23ED068-8943-4FF2-9F6A-5A32F31FA767}"/>
    <dgm:cxn modelId="{9529E1C9-9F28-4B91-A02A-24A81899D94F}" srcId="{72E67609-B97F-490F-A4C0-51818E8E883D}" destId="{4ED1AB78-82A6-454E-B9E9-B56708106DF5}" srcOrd="7" destOrd="0" parTransId="{DE2F65B8-35CD-4053-9E66-2EDD2C604FEA}" sibTransId="{2089FBDB-3AC6-4850-99AC-A83D6F52895C}"/>
    <dgm:cxn modelId="{F2377DCB-60F9-4784-8C75-22961EC1461F}" type="presOf" srcId="{2E7FC9A6-E5A6-477E-8B3D-9ADE8E0B81EA}" destId="{4FD0DB63-68B3-42E8-9396-E48DE4D26DF3}" srcOrd="0" destOrd="0" presId="urn:microsoft.com/office/officeart/2016/7/layout/RepeatingBendingProcessNew"/>
    <dgm:cxn modelId="{0D436428-A2E7-419D-9ED3-CD306489DB31}" type="presOf" srcId="{A23ED068-8943-4FF2-9F6A-5A32F31FA767}" destId="{6CD5C860-EE38-4C69-B9D4-964D26EBEFFC}" srcOrd="1" destOrd="0" presId="urn:microsoft.com/office/officeart/2016/7/layout/RepeatingBendingProcessNew"/>
    <dgm:cxn modelId="{98C9A166-86C6-47C2-B801-814FF0E6687E}" type="presOf" srcId="{A23ED068-8943-4FF2-9F6A-5A32F31FA767}" destId="{0D4E135A-0D83-4703-972B-CF2D1D4D988A}" srcOrd="0" destOrd="0" presId="urn:microsoft.com/office/officeart/2016/7/layout/RepeatingBendingProcessNew"/>
    <dgm:cxn modelId="{77FBA587-085A-4E82-B02A-7E83C7885BC9}" type="presOf" srcId="{FD86B958-80BB-49AD-A03F-B0D1A6E3F5E1}" destId="{F58FF937-A9CE-4E98-AECE-8CB6D1AFFA54}" srcOrd="1" destOrd="0" presId="urn:microsoft.com/office/officeart/2016/7/layout/RepeatingBendingProcessNew"/>
    <dgm:cxn modelId="{835160DB-ABD9-492B-8EE4-1BF1EFB064C7}" type="presOf" srcId="{F2831064-DF66-4C60-9E73-BC9FC59D6975}" destId="{7A486C26-931C-4918-BBF0-C7E70D893EEF}" srcOrd="1" destOrd="0" presId="urn:microsoft.com/office/officeart/2016/7/layout/RepeatingBendingProcessNew"/>
    <dgm:cxn modelId="{477CC935-C727-4D5E-A93C-E8E24F291F83}" type="presOf" srcId="{B71CD34E-5EE5-4459-9F43-52DA89CEAD03}" destId="{12C1BF7A-8C7A-400D-A2C3-2D2E9F7DFA6E}" srcOrd="0" destOrd="0" presId="urn:microsoft.com/office/officeart/2016/7/layout/RepeatingBendingProcessNew"/>
    <dgm:cxn modelId="{F5AB4C18-CD3F-4E15-B683-A45AEB0696FE}" type="presOf" srcId="{58DAA9FC-6CDA-4898-AB28-19867447DB18}" destId="{FE52C9A5-A757-4E39-AE00-C82EC5192439}" srcOrd="1" destOrd="0" presId="urn:microsoft.com/office/officeart/2016/7/layout/RepeatingBendingProcessNew"/>
    <dgm:cxn modelId="{81BA3CE2-2789-45BE-BFDD-E590947B8C23}" srcId="{72E67609-B97F-490F-A4C0-51818E8E883D}" destId="{D35890E5-5B76-454D-9655-2F33F2C75F56}" srcOrd="4" destOrd="0" parTransId="{0AAA5436-98DD-4F6F-9838-61EF9B1FFF6E}" sibTransId="{A6B5FC5E-A954-420E-BA9B-9F3004BA5D3B}"/>
    <dgm:cxn modelId="{AAF87383-395E-41B2-9441-CED2C0A8E538}" srcId="{72E67609-B97F-490F-A4C0-51818E8E883D}" destId="{1D1986EA-9CDC-4E75-831A-24C4A700D9A9}" srcOrd="0" destOrd="0" parTransId="{583F146B-E5E9-4303-AF39-0A2C4158E17E}" sibTransId="{7F7B6FA3-67D0-42F0-B4F6-45277D9C7037}"/>
    <dgm:cxn modelId="{D985240B-077E-4E64-8CDA-8064A04E5912}" type="presOf" srcId="{A6B5FC5E-A954-420E-BA9B-9F3004BA5D3B}" destId="{D33A86F0-6C8B-4C1E-B87C-9D50591A14E7}" srcOrd="0" destOrd="0" presId="urn:microsoft.com/office/officeart/2016/7/layout/RepeatingBendingProcessNew"/>
    <dgm:cxn modelId="{729CD7D0-FF2C-4ACF-9245-F240AA632DE3}" type="presOf" srcId="{F2831064-DF66-4C60-9E73-BC9FC59D6975}" destId="{377E8D96-F8F0-430F-914F-8BA78C1E5FF6}" srcOrd="0" destOrd="0" presId="urn:microsoft.com/office/officeart/2016/7/layout/RepeatingBendingProcessNew"/>
    <dgm:cxn modelId="{24A7BEAC-D1B2-A242-903D-6B5A8F5B54DD}" type="presOf" srcId="{7F7B6FA3-67D0-42F0-B4F6-45277D9C7037}" destId="{AAB83B47-78A2-B043-9F53-59360906568D}" srcOrd="0" destOrd="0" presId="urn:microsoft.com/office/officeart/2016/7/layout/RepeatingBendingProcessNew"/>
    <dgm:cxn modelId="{6E4E84CB-C45D-47B9-9F65-0D0A98AA1103}" type="presOf" srcId="{F311B349-D929-4468-9317-592B9B5545CB}" destId="{8AD0D1F3-46D1-4B7B-A40A-A8396D72F2ED}" srcOrd="1" destOrd="0" presId="urn:microsoft.com/office/officeart/2016/7/layout/RepeatingBendingProcessNew"/>
    <dgm:cxn modelId="{2B2C0EB2-A3C2-4BC2-AC61-684C930F67A9}" type="presOf" srcId="{F311B349-D929-4468-9317-592B9B5545CB}" destId="{815611F3-599C-4F46-944B-3807C41F048C}" srcOrd="0" destOrd="0" presId="urn:microsoft.com/office/officeart/2016/7/layout/RepeatingBendingProcessNew"/>
    <dgm:cxn modelId="{C9EF8392-DBA9-FE41-9477-D1F050FBB7C4}" type="presParOf" srcId="{D00D7489-D224-A741-AD72-5362AB617764}" destId="{91C82A62-204D-3C40-88DC-872FEEDC098B}" srcOrd="0" destOrd="0" presId="urn:microsoft.com/office/officeart/2016/7/layout/RepeatingBendingProcessNew"/>
    <dgm:cxn modelId="{5AFAA8EC-1E5B-6146-8D3A-A01316DF9453}" type="presParOf" srcId="{D00D7489-D224-A741-AD72-5362AB617764}" destId="{AAB83B47-78A2-B043-9F53-59360906568D}" srcOrd="1" destOrd="0" presId="urn:microsoft.com/office/officeart/2016/7/layout/RepeatingBendingProcessNew"/>
    <dgm:cxn modelId="{80884DBA-808F-4F40-9826-F75114D862BA}" type="presParOf" srcId="{AAB83B47-78A2-B043-9F53-59360906568D}" destId="{44376C7D-EFB9-9041-9363-79BD7235DA28}" srcOrd="0" destOrd="0" presId="urn:microsoft.com/office/officeart/2016/7/layout/RepeatingBendingProcessNew"/>
    <dgm:cxn modelId="{8835D79F-04F7-4B63-8B33-91CD8068DC6E}" type="presParOf" srcId="{D00D7489-D224-A741-AD72-5362AB617764}" destId="{4FD0DB63-68B3-42E8-9396-E48DE4D26DF3}" srcOrd="2" destOrd="0" presId="urn:microsoft.com/office/officeart/2016/7/layout/RepeatingBendingProcessNew"/>
    <dgm:cxn modelId="{A62350DB-49B3-4D0B-B540-73735F0F67BC}" type="presParOf" srcId="{D00D7489-D224-A741-AD72-5362AB617764}" destId="{0D4E135A-0D83-4703-972B-CF2D1D4D988A}" srcOrd="3" destOrd="0" presId="urn:microsoft.com/office/officeart/2016/7/layout/RepeatingBendingProcessNew"/>
    <dgm:cxn modelId="{03BB0DCF-4623-450D-B6FC-968A215426D9}" type="presParOf" srcId="{0D4E135A-0D83-4703-972B-CF2D1D4D988A}" destId="{6CD5C860-EE38-4C69-B9D4-964D26EBEFFC}" srcOrd="0" destOrd="0" presId="urn:microsoft.com/office/officeart/2016/7/layout/RepeatingBendingProcessNew"/>
    <dgm:cxn modelId="{463123D5-27BC-4F9E-93F3-1F3B79276276}" type="presParOf" srcId="{D00D7489-D224-A741-AD72-5362AB617764}" destId="{8D7BF2C2-281D-4BF0-BCD9-94381329DC8E}" srcOrd="4" destOrd="0" presId="urn:microsoft.com/office/officeart/2016/7/layout/RepeatingBendingProcessNew"/>
    <dgm:cxn modelId="{747F2536-AF13-4D90-82BF-6BF6BEACD491}" type="presParOf" srcId="{D00D7489-D224-A741-AD72-5362AB617764}" destId="{815611F3-599C-4F46-944B-3807C41F048C}" srcOrd="5" destOrd="0" presId="urn:microsoft.com/office/officeart/2016/7/layout/RepeatingBendingProcessNew"/>
    <dgm:cxn modelId="{41AD8822-05B3-4A4C-ADAF-E0806B1C154F}" type="presParOf" srcId="{815611F3-599C-4F46-944B-3807C41F048C}" destId="{8AD0D1F3-46D1-4B7B-A40A-A8396D72F2ED}" srcOrd="0" destOrd="0" presId="urn:microsoft.com/office/officeart/2016/7/layout/RepeatingBendingProcessNew"/>
    <dgm:cxn modelId="{B16389C5-635C-4427-BECC-D0A463247BC3}" type="presParOf" srcId="{D00D7489-D224-A741-AD72-5362AB617764}" destId="{C679FB59-6BCA-49F6-903A-5489B0DBCCC1}" srcOrd="6" destOrd="0" presId="urn:microsoft.com/office/officeart/2016/7/layout/RepeatingBendingProcessNew"/>
    <dgm:cxn modelId="{8A85391A-73A5-49E1-B914-63D7479A097B}" type="presParOf" srcId="{D00D7489-D224-A741-AD72-5362AB617764}" destId="{0961EA1A-A200-4347-BD0B-B96C628247B6}" srcOrd="7" destOrd="0" presId="urn:microsoft.com/office/officeart/2016/7/layout/RepeatingBendingProcessNew"/>
    <dgm:cxn modelId="{165223D0-2CCF-40D9-92C2-9E370FAA2952}" type="presParOf" srcId="{0961EA1A-A200-4347-BD0B-B96C628247B6}" destId="{FE52C9A5-A757-4E39-AE00-C82EC5192439}" srcOrd="0" destOrd="0" presId="urn:microsoft.com/office/officeart/2016/7/layout/RepeatingBendingProcessNew"/>
    <dgm:cxn modelId="{9A1E24BF-2DC5-471E-84FA-05E4C7F73346}" type="presParOf" srcId="{D00D7489-D224-A741-AD72-5362AB617764}" destId="{1C370EB9-64FC-4075-81D9-9573BEC881DF}" srcOrd="8" destOrd="0" presId="urn:microsoft.com/office/officeart/2016/7/layout/RepeatingBendingProcessNew"/>
    <dgm:cxn modelId="{52BC7868-A19D-4753-B7D9-FDCF9372E032}" type="presParOf" srcId="{D00D7489-D224-A741-AD72-5362AB617764}" destId="{D33A86F0-6C8B-4C1E-B87C-9D50591A14E7}" srcOrd="9" destOrd="0" presId="urn:microsoft.com/office/officeart/2016/7/layout/RepeatingBendingProcessNew"/>
    <dgm:cxn modelId="{D8BAD0DB-C06E-40F5-A2DF-B0803E5FD696}" type="presParOf" srcId="{D33A86F0-6C8B-4C1E-B87C-9D50591A14E7}" destId="{7F26EB57-D58E-4DE9-BAC4-6065E58C26BA}" srcOrd="0" destOrd="0" presId="urn:microsoft.com/office/officeart/2016/7/layout/RepeatingBendingProcessNew"/>
    <dgm:cxn modelId="{CB054D0A-185E-4E3C-9972-603809AF8485}" type="presParOf" srcId="{D00D7489-D224-A741-AD72-5362AB617764}" destId="{12C1BF7A-8C7A-400D-A2C3-2D2E9F7DFA6E}" srcOrd="10" destOrd="0" presId="urn:microsoft.com/office/officeart/2016/7/layout/RepeatingBendingProcessNew"/>
    <dgm:cxn modelId="{23DFC9DA-7C07-4F28-BF9A-AE52E0E79D19}" type="presParOf" srcId="{D00D7489-D224-A741-AD72-5362AB617764}" destId="{5CCF4E61-EA8A-4757-BA30-13E32B807B37}" srcOrd="11" destOrd="0" presId="urn:microsoft.com/office/officeart/2016/7/layout/RepeatingBendingProcessNew"/>
    <dgm:cxn modelId="{20FA0270-3F81-41AF-A960-88D383363F4B}" type="presParOf" srcId="{5CCF4E61-EA8A-4757-BA30-13E32B807B37}" destId="{F58FF937-A9CE-4E98-AECE-8CB6D1AFFA54}" srcOrd="0" destOrd="0" presId="urn:microsoft.com/office/officeart/2016/7/layout/RepeatingBendingProcessNew"/>
    <dgm:cxn modelId="{5880691D-FA42-49BE-B8E3-D6C3CA89CCE8}" type="presParOf" srcId="{D00D7489-D224-A741-AD72-5362AB617764}" destId="{BDFB960D-B794-41E6-B27C-36C30455F1F0}" srcOrd="12" destOrd="0" presId="urn:microsoft.com/office/officeart/2016/7/layout/RepeatingBendingProcessNew"/>
    <dgm:cxn modelId="{76FA5A4C-68D1-44AE-BDC7-BADF0051E167}" type="presParOf" srcId="{D00D7489-D224-A741-AD72-5362AB617764}" destId="{377E8D96-F8F0-430F-914F-8BA78C1E5FF6}" srcOrd="13" destOrd="0" presId="urn:microsoft.com/office/officeart/2016/7/layout/RepeatingBendingProcessNew"/>
    <dgm:cxn modelId="{C3B644AD-B1E3-4D3E-B6BF-179E55718C58}" type="presParOf" srcId="{377E8D96-F8F0-430F-914F-8BA78C1E5FF6}" destId="{7A486C26-931C-4918-BBF0-C7E70D893EEF}" srcOrd="0" destOrd="0" presId="urn:microsoft.com/office/officeart/2016/7/layout/RepeatingBendingProcessNew"/>
    <dgm:cxn modelId="{1606A012-EC56-4671-A91B-09F9281F11C4}" type="presParOf" srcId="{D00D7489-D224-A741-AD72-5362AB617764}" destId="{307E4A74-EA93-40CD-9517-CF8FFAE4F905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C8A35-638C-F347-8287-1CAE78213EBA}">
      <dsp:nvSpPr>
        <dsp:cNvPr id="0" name=""/>
        <dsp:cNvSpPr/>
      </dsp:nvSpPr>
      <dsp:spPr>
        <a:xfrm>
          <a:off x="654" y="520740"/>
          <a:ext cx="2552338" cy="1531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>
              <a:latin typeface="Cambria" panose="02040503050406030204" pitchFamily="18" charset="0"/>
            </a:rPr>
            <a:t>Age &gt; 65 </a:t>
          </a:r>
          <a:r>
            <a:rPr lang="it-IT" sz="2900" kern="1200" dirty="0" err="1">
              <a:latin typeface="Cambria" panose="02040503050406030204" pitchFamily="18" charset="0"/>
            </a:rPr>
            <a:t>years</a:t>
          </a:r>
          <a:endParaRPr lang="en-US" sz="2900" kern="1200" dirty="0">
            <a:latin typeface="Cambria" panose="02040503050406030204" pitchFamily="18" charset="0"/>
          </a:endParaRPr>
        </a:p>
      </dsp:txBody>
      <dsp:txXfrm>
        <a:off x="654" y="520740"/>
        <a:ext cx="2552338" cy="1531402"/>
      </dsp:txXfrm>
    </dsp:sp>
    <dsp:sp modelId="{DDB31286-4845-194E-A925-EC60695AFD78}">
      <dsp:nvSpPr>
        <dsp:cNvPr id="0" name=""/>
        <dsp:cNvSpPr/>
      </dsp:nvSpPr>
      <dsp:spPr>
        <a:xfrm>
          <a:off x="2808226" y="520740"/>
          <a:ext cx="2552338" cy="1531402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err="1">
              <a:latin typeface="Cambria" panose="02040503050406030204" pitchFamily="18" charset="0"/>
            </a:rPr>
            <a:t>Pulmonary</a:t>
          </a:r>
          <a:r>
            <a:rPr lang="it-IT" sz="2900" kern="1200" dirty="0">
              <a:latin typeface="Cambria" panose="02040503050406030204" pitchFamily="18" charset="0"/>
            </a:rPr>
            <a:t> or </a:t>
          </a:r>
          <a:r>
            <a:rPr lang="it-IT" sz="2900" kern="1200" dirty="0" err="1">
              <a:latin typeface="Cambria" panose="02040503050406030204" pitchFamily="18" charset="0"/>
            </a:rPr>
            <a:t>cardiovascular</a:t>
          </a:r>
          <a:r>
            <a:rPr lang="it-IT" sz="2900" kern="1200" dirty="0">
              <a:latin typeface="Cambria" panose="02040503050406030204" pitchFamily="18" charset="0"/>
            </a:rPr>
            <a:t> </a:t>
          </a:r>
          <a:r>
            <a:rPr lang="it-IT" sz="2900" kern="1200" dirty="0" err="1">
              <a:latin typeface="Cambria" panose="02040503050406030204" pitchFamily="18" charset="0"/>
            </a:rPr>
            <a:t>cronic</a:t>
          </a:r>
          <a:r>
            <a:rPr lang="it-IT" sz="2900" kern="1200" dirty="0">
              <a:latin typeface="Cambria" panose="02040503050406030204" pitchFamily="18" charset="0"/>
            </a:rPr>
            <a:t> </a:t>
          </a:r>
          <a:r>
            <a:rPr lang="it-IT" sz="2900" kern="1200" dirty="0" err="1">
              <a:latin typeface="Cambria" panose="02040503050406030204" pitchFamily="18" charset="0"/>
            </a:rPr>
            <a:t>disease</a:t>
          </a:r>
          <a:r>
            <a:rPr lang="it-IT" sz="2900" kern="1200" dirty="0">
              <a:latin typeface="Cambria" panose="02040503050406030204" pitchFamily="18" charset="0"/>
            </a:rPr>
            <a:t> </a:t>
          </a:r>
          <a:endParaRPr lang="en-US" sz="2900" kern="1200" dirty="0">
            <a:latin typeface="Cambria" panose="02040503050406030204" pitchFamily="18" charset="0"/>
          </a:endParaRPr>
        </a:p>
      </dsp:txBody>
      <dsp:txXfrm>
        <a:off x="2808226" y="520740"/>
        <a:ext cx="2552338" cy="1531402"/>
      </dsp:txXfrm>
    </dsp:sp>
    <dsp:sp modelId="{A3F685F6-686E-0B43-A2BF-D53101DA35B9}">
      <dsp:nvSpPr>
        <dsp:cNvPr id="0" name=""/>
        <dsp:cNvSpPr/>
      </dsp:nvSpPr>
      <dsp:spPr>
        <a:xfrm>
          <a:off x="654" y="2307377"/>
          <a:ext cx="2552338" cy="153140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err="1">
              <a:latin typeface="Cambria" panose="02040503050406030204" pitchFamily="18" charset="0"/>
            </a:rPr>
            <a:t>Alterated</a:t>
          </a:r>
          <a:r>
            <a:rPr lang="it-IT" sz="2900" kern="1200" dirty="0">
              <a:latin typeface="Cambria" panose="02040503050406030204" pitchFamily="18" charset="0"/>
            </a:rPr>
            <a:t> </a:t>
          </a:r>
          <a:r>
            <a:rPr lang="it-IT" sz="2900" kern="1200" dirty="0" err="1">
              <a:latin typeface="Cambria" panose="02040503050406030204" pitchFamily="18" charset="0"/>
            </a:rPr>
            <a:t>coagulation</a:t>
          </a:r>
          <a:r>
            <a:rPr lang="it-IT" sz="2900" kern="1200" dirty="0">
              <a:latin typeface="Cambria" panose="02040503050406030204" pitchFamily="18" charset="0"/>
            </a:rPr>
            <a:t> state</a:t>
          </a:r>
          <a:endParaRPr lang="en-US" sz="2900" kern="1200" dirty="0">
            <a:latin typeface="Cambria" panose="02040503050406030204" pitchFamily="18" charset="0"/>
          </a:endParaRPr>
        </a:p>
      </dsp:txBody>
      <dsp:txXfrm>
        <a:off x="654" y="2307377"/>
        <a:ext cx="2552338" cy="1531402"/>
      </dsp:txXfrm>
    </dsp:sp>
    <dsp:sp modelId="{D7582B4D-29B0-B44F-A4DF-E21A9959D135}">
      <dsp:nvSpPr>
        <dsp:cNvPr id="0" name=""/>
        <dsp:cNvSpPr/>
      </dsp:nvSpPr>
      <dsp:spPr>
        <a:xfrm>
          <a:off x="2808226" y="2307377"/>
          <a:ext cx="2552338" cy="153140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>
              <a:latin typeface="Cambria" panose="02040503050406030204" pitchFamily="18" charset="0"/>
            </a:rPr>
            <a:t>Multiple </a:t>
          </a:r>
          <a:r>
            <a:rPr lang="it-IT" sz="2900" kern="1200" dirty="0" err="1">
              <a:latin typeface="Cambria" panose="02040503050406030204" pitchFamily="18" charset="0"/>
            </a:rPr>
            <a:t>rib</a:t>
          </a:r>
          <a:r>
            <a:rPr lang="it-IT" sz="2900" kern="1200" dirty="0">
              <a:latin typeface="Cambria" panose="02040503050406030204" pitchFamily="18" charset="0"/>
            </a:rPr>
            <a:t> </a:t>
          </a:r>
          <a:r>
            <a:rPr lang="it-IT" sz="2900" kern="1200" dirty="0" err="1">
              <a:latin typeface="Cambria" panose="02040503050406030204" pitchFamily="18" charset="0"/>
            </a:rPr>
            <a:t>fractures</a:t>
          </a:r>
          <a:endParaRPr lang="en-US" sz="2900" kern="1200" dirty="0">
            <a:latin typeface="Cambria" panose="02040503050406030204" pitchFamily="18" charset="0"/>
          </a:endParaRPr>
        </a:p>
      </dsp:txBody>
      <dsp:txXfrm>
        <a:off x="2808226" y="2307377"/>
        <a:ext cx="2552338" cy="1531402"/>
      </dsp:txXfrm>
    </dsp:sp>
    <dsp:sp modelId="{75515250-DE51-0544-80A3-5CB5DA0DC1CD}">
      <dsp:nvSpPr>
        <dsp:cNvPr id="0" name=""/>
        <dsp:cNvSpPr/>
      </dsp:nvSpPr>
      <dsp:spPr>
        <a:xfrm>
          <a:off x="1404440" y="4094013"/>
          <a:ext cx="2552338" cy="153140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>
              <a:latin typeface="Cambria" panose="02040503050406030204" pitchFamily="18" charset="0"/>
            </a:rPr>
            <a:t>High </a:t>
          </a:r>
          <a:r>
            <a:rPr lang="it-IT" sz="2900" kern="1200" dirty="0" err="1">
              <a:latin typeface="Cambria" panose="02040503050406030204" pitchFamily="18" charset="0"/>
            </a:rPr>
            <a:t>energy</a:t>
          </a:r>
          <a:r>
            <a:rPr lang="it-IT" sz="2900" kern="1200" dirty="0">
              <a:latin typeface="Cambria" panose="02040503050406030204" pitchFamily="18" charset="0"/>
            </a:rPr>
            <a:t> trauma</a:t>
          </a:r>
          <a:endParaRPr lang="en-US" sz="2900" kern="1200" dirty="0">
            <a:latin typeface="Cambria" panose="02040503050406030204" pitchFamily="18" charset="0"/>
          </a:endParaRPr>
        </a:p>
      </dsp:txBody>
      <dsp:txXfrm>
        <a:off x="1404440" y="4094013"/>
        <a:ext cx="2552338" cy="1531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83B47-78A2-B043-9F53-59360906568D}">
      <dsp:nvSpPr>
        <dsp:cNvPr id="0" name=""/>
        <dsp:cNvSpPr/>
      </dsp:nvSpPr>
      <dsp:spPr>
        <a:xfrm>
          <a:off x="2256994" y="1204838"/>
          <a:ext cx="48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75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87813" y="1247967"/>
        <a:ext cx="25907" cy="5181"/>
      </dsp:txXfrm>
    </dsp:sp>
    <dsp:sp modelId="{91C82A62-204D-3C40-88DC-872FEEDC098B}">
      <dsp:nvSpPr>
        <dsp:cNvPr id="0" name=""/>
        <dsp:cNvSpPr/>
      </dsp:nvSpPr>
      <dsp:spPr>
        <a:xfrm>
          <a:off x="5984" y="574715"/>
          <a:ext cx="2252809" cy="1351685"/>
        </a:xfrm>
        <a:prstGeom prst="rect">
          <a:avLst/>
        </a:prstGeom>
        <a:solidFill>
          <a:srgbClr val="F4BD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mbria" panose="02040503050406030204" pitchFamily="18" charset="0"/>
            </a:rPr>
            <a:t>Rib fractures observed in about 20% of thoracic traumas </a:t>
          </a:r>
          <a:br>
            <a:rPr lang="en-US" sz="1600" b="1" kern="1200" dirty="0">
              <a:latin typeface="Cambria" panose="02040503050406030204" pitchFamily="18" charset="0"/>
            </a:rPr>
          </a:br>
          <a:r>
            <a:rPr lang="en-US" sz="1600" b="1" kern="1200" dirty="0">
              <a:latin typeface="Cambria" panose="02040503050406030204" pitchFamily="18" charset="0"/>
            </a:rPr>
            <a:t>FLAIL CHEST</a:t>
          </a:r>
        </a:p>
      </dsp:txBody>
      <dsp:txXfrm>
        <a:off x="5984" y="574715"/>
        <a:ext cx="2252809" cy="1351685"/>
      </dsp:txXfrm>
    </dsp:sp>
    <dsp:sp modelId="{0D4E135A-0D83-4703-972B-CF2D1D4D988A}">
      <dsp:nvSpPr>
        <dsp:cNvPr id="0" name=""/>
        <dsp:cNvSpPr/>
      </dsp:nvSpPr>
      <dsp:spPr>
        <a:xfrm>
          <a:off x="5027949" y="1204838"/>
          <a:ext cx="48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75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258769" y="1247967"/>
        <a:ext cx="25907" cy="5181"/>
      </dsp:txXfrm>
    </dsp:sp>
    <dsp:sp modelId="{4FD0DB63-68B3-42E8-9396-E48DE4D26DF3}">
      <dsp:nvSpPr>
        <dsp:cNvPr id="0" name=""/>
        <dsp:cNvSpPr/>
      </dsp:nvSpPr>
      <dsp:spPr>
        <a:xfrm>
          <a:off x="2776940" y="574715"/>
          <a:ext cx="2252809" cy="1351685"/>
        </a:xfrm>
        <a:prstGeom prst="rect">
          <a:avLst/>
        </a:prstGeom>
        <a:solidFill>
          <a:srgbClr val="F4BD4F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Often associated with pulmonary contusions </a:t>
          </a:r>
          <a:endParaRPr lang="it-IT" sz="1600" b="1" kern="1200" dirty="0">
            <a:solidFill>
              <a:prstClr val="white"/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>
        <a:off x="2776940" y="574715"/>
        <a:ext cx="2252809" cy="1351685"/>
      </dsp:txXfrm>
    </dsp:sp>
    <dsp:sp modelId="{815611F3-599C-4F46-944B-3807C41F048C}">
      <dsp:nvSpPr>
        <dsp:cNvPr id="0" name=""/>
        <dsp:cNvSpPr/>
      </dsp:nvSpPr>
      <dsp:spPr>
        <a:xfrm>
          <a:off x="1132389" y="1924600"/>
          <a:ext cx="5541911" cy="487546"/>
        </a:xfrm>
        <a:custGeom>
          <a:avLst/>
          <a:gdLst/>
          <a:ahLst/>
          <a:cxnLst/>
          <a:rect l="0" t="0" r="0" b="0"/>
          <a:pathLst>
            <a:path>
              <a:moveTo>
                <a:pt x="5541911" y="0"/>
              </a:moveTo>
              <a:lnTo>
                <a:pt x="5541911" y="260873"/>
              </a:lnTo>
              <a:lnTo>
                <a:pt x="0" y="260873"/>
              </a:lnTo>
              <a:lnTo>
                <a:pt x="0" y="48754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764192" y="2165783"/>
        <a:ext cx="278304" cy="5181"/>
      </dsp:txXfrm>
    </dsp:sp>
    <dsp:sp modelId="{8D7BF2C2-281D-4BF0-BCD9-94381329DC8E}">
      <dsp:nvSpPr>
        <dsp:cNvPr id="0" name=""/>
        <dsp:cNvSpPr/>
      </dsp:nvSpPr>
      <dsp:spPr>
        <a:xfrm>
          <a:off x="5547895" y="574715"/>
          <a:ext cx="2252809" cy="1351685"/>
        </a:xfrm>
        <a:prstGeom prst="rect">
          <a:avLst/>
        </a:prstGeom>
        <a:solidFill>
          <a:srgbClr val="F4BD4F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Poor pain control</a:t>
          </a:r>
        </a:p>
      </dsp:txBody>
      <dsp:txXfrm>
        <a:off x="5547895" y="574715"/>
        <a:ext cx="2252809" cy="1351685"/>
      </dsp:txXfrm>
    </dsp:sp>
    <dsp:sp modelId="{0961EA1A-A200-4347-BD0B-B96C628247B6}">
      <dsp:nvSpPr>
        <dsp:cNvPr id="0" name=""/>
        <dsp:cNvSpPr/>
      </dsp:nvSpPr>
      <dsp:spPr>
        <a:xfrm>
          <a:off x="2256994" y="3074670"/>
          <a:ext cx="48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75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487813" y="3117799"/>
        <a:ext cx="25907" cy="5181"/>
      </dsp:txXfrm>
    </dsp:sp>
    <dsp:sp modelId="{C679FB59-6BCA-49F6-903A-5489B0DBCCC1}">
      <dsp:nvSpPr>
        <dsp:cNvPr id="0" name=""/>
        <dsp:cNvSpPr/>
      </dsp:nvSpPr>
      <dsp:spPr>
        <a:xfrm>
          <a:off x="5984" y="2444547"/>
          <a:ext cx="2252809" cy="135168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mbria" panose="02040503050406030204" pitchFamily="18" charset="0"/>
            </a:rPr>
            <a:t>Reduced ventilation</a:t>
          </a:r>
          <a:br>
            <a:rPr lang="en-US" sz="1600" b="1" kern="1200" dirty="0">
              <a:latin typeface="Cambria" panose="02040503050406030204" pitchFamily="18" charset="0"/>
            </a:rPr>
          </a:br>
          <a:r>
            <a:rPr lang="en-US" sz="1600" b="1" kern="1200" dirty="0">
              <a:latin typeface="Cambria" panose="02040503050406030204" pitchFamily="18" charset="0"/>
            </a:rPr>
            <a:t>Worsening of respiratory exchanges</a:t>
          </a:r>
          <a:endParaRPr lang="it-IT" sz="1600" b="1" kern="1200" dirty="0">
            <a:latin typeface="Cambria" panose="02040503050406030204" pitchFamily="18" charset="0"/>
          </a:endParaRPr>
        </a:p>
      </dsp:txBody>
      <dsp:txXfrm>
        <a:off x="5984" y="2444547"/>
        <a:ext cx="2252809" cy="1351685"/>
      </dsp:txXfrm>
    </dsp:sp>
    <dsp:sp modelId="{D33A86F0-6C8B-4C1E-B87C-9D50591A14E7}">
      <dsp:nvSpPr>
        <dsp:cNvPr id="0" name=""/>
        <dsp:cNvSpPr/>
      </dsp:nvSpPr>
      <dsp:spPr>
        <a:xfrm>
          <a:off x="5027949" y="3074670"/>
          <a:ext cx="48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75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258769" y="3117799"/>
        <a:ext cx="25907" cy="5181"/>
      </dsp:txXfrm>
    </dsp:sp>
    <dsp:sp modelId="{1C370EB9-64FC-4075-81D9-9573BEC881DF}">
      <dsp:nvSpPr>
        <dsp:cNvPr id="0" name=""/>
        <dsp:cNvSpPr/>
      </dsp:nvSpPr>
      <dsp:spPr>
        <a:xfrm>
          <a:off x="2776940" y="2444547"/>
          <a:ext cx="2252809" cy="135168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Ineffective sputum</a:t>
          </a:r>
        </a:p>
      </dsp:txBody>
      <dsp:txXfrm>
        <a:off x="2776940" y="2444547"/>
        <a:ext cx="2252809" cy="1351685"/>
      </dsp:txXfrm>
    </dsp:sp>
    <dsp:sp modelId="{5CCF4E61-EA8A-4757-BA30-13E32B807B37}">
      <dsp:nvSpPr>
        <dsp:cNvPr id="0" name=""/>
        <dsp:cNvSpPr/>
      </dsp:nvSpPr>
      <dsp:spPr>
        <a:xfrm>
          <a:off x="1132389" y="3794432"/>
          <a:ext cx="5541911" cy="487546"/>
        </a:xfrm>
        <a:custGeom>
          <a:avLst/>
          <a:gdLst/>
          <a:ahLst/>
          <a:cxnLst/>
          <a:rect l="0" t="0" r="0" b="0"/>
          <a:pathLst>
            <a:path>
              <a:moveTo>
                <a:pt x="5541911" y="0"/>
              </a:moveTo>
              <a:lnTo>
                <a:pt x="5541911" y="260873"/>
              </a:lnTo>
              <a:lnTo>
                <a:pt x="0" y="260873"/>
              </a:lnTo>
              <a:lnTo>
                <a:pt x="0" y="48754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3764192" y="4035615"/>
        <a:ext cx="278304" cy="5181"/>
      </dsp:txXfrm>
    </dsp:sp>
    <dsp:sp modelId="{12C1BF7A-8C7A-400D-A2C3-2D2E9F7DFA6E}">
      <dsp:nvSpPr>
        <dsp:cNvPr id="0" name=""/>
        <dsp:cNvSpPr/>
      </dsp:nvSpPr>
      <dsp:spPr>
        <a:xfrm>
          <a:off x="5547895" y="2444547"/>
          <a:ext cx="2252809" cy="1351685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prstClr val="white"/>
              </a:solidFill>
              <a:latin typeface="Cambria" panose="02040503050406030204" pitchFamily="18" charset="0"/>
              <a:ea typeface="+mn-ea"/>
              <a:cs typeface="+mn-cs"/>
            </a:rPr>
            <a:t>Pneumonia</a:t>
          </a:r>
        </a:p>
      </dsp:txBody>
      <dsp:txXfrm>
        <a:off x="5547895" y="2444547"/>
        <a:ext cx="2252809" cy="1351685"/>
      </dsp:txXfrm>
    </dsp:sp>
    <dsp:sp modelId="{377E8D96-F8F0-430F-914F-8BA78C1E5FF6}">
      <dsp:nvSpPr>
        <dsp:cNvPr id="0" name=""/>
        <dsp:cNvSpPr/>
      </dsp:nvSpPr>
      <dsp:spPr>
        <a:xfrm>
          <a:off x="2256994" y="4944501"/>
          <a:ext cx="4875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754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487813" y="4987631"/>
        <a:ext cx="25907" cy="5181"/>
      </dsp:txXfrm>
    </dsp:sp>
    <dsp:sp modelId="{BDFB960D-B794-41E6-B27C-36C30455F1F0}">
      <dsp:nvSpPr>
        <dsp:cNvPr id="0" name=""/>
        <dsp:cNvSpPr/>
      </dsp:nvSpPr>
      <dsp:spPr>
        <a:xfrm>
          <a:off x="5984" y="4314379"/>
          <a:ext cx="2252809" cy="135168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>
              <a:latin typeface="Cambria" panose="02040503050406030204" pitchFamily="18" charset="0"/>
            </a:rPr>
            <a:t>Respiratory </a:t>
          </a:r>
          <a:r>
            <a:rPr lang="it-IT" sz="1600" b="1" kern="1200" dirty="0">
              <a:latin typeface="Cambria" panose="02040503050406030204" pitchFamily="18" charset="0"/>
            </a:rPr>
            <a:t>failure</a:t>
          </a:r>
        </a:p>
      </dsp:txBody>
      <dsp:txXfrm>
        <a:off x="5984" y="4314379"/>
        <a:ext cx="2252809" cy="1351685"/>
      </dsp:txXfrm>
    </dsp:sp>
    <dsp:sp modelId="{307E4A74-EA93-40CD-9517-CF8FFAE4F905}">
      <dsp:nvSpPr>
        <dsp:cNvPr id="0" name=""/>
        <dsp:cNvSpPr/>
      </dsp:nvSpPr>
      <dsp:spPr>
        <a:xfrm>
          <a:off x="2776940" y="4314379"/>
          <a:ext cx="2252809" cy="135168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390" tIns="115873" rIns="110390" bIns="11587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Cambria" panose="02040503050406030204" pitchFamily="18" charset="0"/>
            </a:rPr>
            <a:t>Mortality increase 30% + </a:t>
          </a:r>
          <a:br>
            <a:rPr lang="it-IT" sz="1600" b="1" kern="1200" dirty="0">
              <a:latin typeface="Cambria" panose="02040503050406030204" pitchFamily="18" charset="0"/>
            </a:rPr>
          </a:br>
          <a:r>
            <a:rPr lang="en-US" sz="1600" b="1" kern="1200" dirty="0">
              <a:latin typeface="Cambria" panose="02040503050406030204" pitchFamily="18" charset="0"/>
            </a:rPr>
            <a:t>Deterioration of long-term quality of life </a:t>
          </a:r>
          <a:endParaRPr lang="it-IT" sz="1600" b="1" kern="1200" dirty="0">
            <a:latin typeface="Cambria" panose="02040503050406030204" pitchFamily="18" charset="0"/>
          </a:endParaRPr>
        </a:p>
      </dsp:txBody>
      <dsp:txXfrm>
        <a:off x="2776940" y="4314379"/>
        <a:ext cx="2252809" cy="1351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825EA-7CBA-4BF1-9DB8-085E45AD21EA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71FFB-97FC-4C48-BDC6-D66B6939BD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46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E2F3A-C6A9-69DA-7CB9-9F77B94BC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BF7F387-3B8D-46BC-D96B-9627FFEDF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B68BF27-CB96-1FC4-C0AE-9DFBE8738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F7EA6A-43D2-8273-260F-F77456B13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8419-39C4-4043-8ED2-3E80092CAA0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59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8419-39C4-4043-8ED2-3E80092CAA0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68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12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7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Peggioramento della prognosi con incremento della mortalità fino al 30%. Il dolore cronico seguente fratture costali e sternali influisce negativamente  sulla qualità della vita a lungo termine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8419-39C4-4043-8ED2-3E80092CAA0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24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66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014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>
                <a:latin typeface="Cambria" panose="02040503050406030204" pitchFamily="18" charset="0"/>
              </a:rPr>
              <a:t>which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</a:rPr>
              <a:t>may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</a:rPr>
              <a:t>occur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</a:rPr>
              <a:t>when</a:t>
            </a:r>
            <a:r>
              <a:rPr lang="it-IT" dirty="0">
                <a:latin typeface="Cambria" panose="02040503050406030204" pitchFamily="18" charset="0"/>
              </a:rPr>
              <a:t> the </a:t>
            </a:r>
            <a:r>
              <a:rPr lang="it-IT" dirty="0" err="1">
                <a:latin typeface="Cambria" panose="02040503050406030204" pitchFamily="18" charset="0"/>
              </a:rPr>
              <a:t>driver’s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</a:rPr>
              <a:t>chest</a:t>
            </a:r>
            <a:r>
              <a:rPr lang="it-IT" dirty="0">
                <a:latin typeface="Cambria" panose="02040503050406030204" pitchFamily="18" charset="0"/>
              </a:rPr>
              <a:t> hits the steering </a:t>
            </a:r>
            <a:r>
              <a:rPr lang="it-IT" dirty="0" err="1">
                <a:latin typeface="Cambria" panose="02040503050406030204" pitchFamily="18" charset="0"/>
              </a:rPr>
              <a:t>wheel</a:t>
            </a:r>
            <a:r>
              <a:rPr lang="it-IT" dirty="0">
                <a:latin typeface="Cambria" panose="02040503050406030204" pitchFamily="18" charset="0"/>
              </a:rPr>
              <a:t> or steering </a:t>
            </a:r>
            <a:r>
              <a:rPr lang="it-IT" dirty="0" err="1">
                <a:latin typeface="Cambria" panose="02040503050406030204" pitchFamily="18" charset="0"/>
              </a:rPr>
              <a:t>column</a:t>
            </a:r>
            <a:r>
              <a:rPr lang="it-IT" dirty="0">
                <a:latin typeface="Cambria" panose="02040503050406030204" pitchFamily="18" charset="0"/>
              </a:rPr>
              <a:t> or with </a:t>
            </a:r>
            <a:r>
              <a:rPr lang="it-IT" dirty="0" err="1">
                <a:latin typeface="Cambria" panose="02040503050406030204" pitchFamily="18" charset="0"/>
              </a:rPr>
              <a:t>sudden</a:t>
            </a:r>
            <a:r>
              <a:rPr lang="it-IT" dirty="0">
                <a:latin typeface="Cambria" panose="02040503050406030204" pitchFamily="18" charset="0"/>
              </a:rPr>
              <a:t> and strong </a:t>
            </a:r>
            <a:r>
              <a:rPr lang="it-IT" dirty="0" err="1">
                <a:latin typeface="Cambria" panose="02040503050406030204" pitchFamily="18" charset="0"/>
              </a:rPr>
              <a:t>braking</a:t>
            </a:r>
            <a:r>
              <a:rPr lang="it-IT" dirty="0">
                <a:latin typeface="Cambria" panose="02040503050406030204" pitchFamily="18" charset="0"/>
              </a:rPr>
              <a:t> from a </a:t>
            </a:r>
            <a:r>
              <a:rPr lang="it-IT" dirty="0" err="1">
                <a:latin typeface="Cambria" panose="02040503050406030204" pitchFamily="18" charset="0"/>
              </a:rPr>
              <a:t>transverse</a:t>
            </a:r>
            <a:r>
              <a:rPr lang="it-IT" dirty="0">
                <a:latin typeface="Cambria" panose="02040503050406030204" pitchFamily="18" charset="0"/>
              </a:rPr>
              <a:t> </a:t>
            </a:r>
            <a:r>
              <a:rPr lang="it-IT" dirty="0" err="1">
                <a:latin typeface="Cambria" panose="02040503050406030204" pitchFamily="18" charset="0"/>
              </a:rPr>
              <a:t>safety-belt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97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71FFB-97FC-4C48-BDC6-D66B6939BDB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22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2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42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84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50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6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09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52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14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2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79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8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4FB23-C4E3-4339-B0B1-70A4C997DC43}" type="datetimeFigureOut">
              <a:rPr lang="it-IT" smtClean="0"/>
              <a:t>22/01/2026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80BB2-F21D-4E0C-8A16-78519FA47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6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adiografia dello scheletro">
            <a:extLst>
              <a:ext uri="{FF2B5EF4-FFF2-40B4-BE49-F238E27FC236}">
                <a16:creationId xmlns:a16="http://schemas.microsoft.com/office/drawing/2014/main" id="{F0FDB741-3D62-C338-88EF-1EC2684E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73" t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4800" dirty="0">
                <a:latin typeface="Cambria" panose="02040503050406030204" pitchFamily="18" charset="0"/>
              </a:rPr>
              <a:t>MAJOR THORACIC TRAUMA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E16A00-FBE4-AB3D-2740-AB0A3D26053C}"/>
              </a:ext>
            </a:extLst>
          </p:cNvPr>
          <p:cNvSpPr txBox="1"/>
          <p:nvPr/>
        </p:nvSpPr>
        <p:spPr>
          <a:xfrm>
            <a:off x="475488" y="5022862"/>
            <a:ext cx="6096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LIBRETTI LIDIA, MD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Department of </a:t>
            </a:r>
            <a:r>
              <a:rPr lang="it-IT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Thoracic</a:t>
            </a: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Surgery</a:t>
            </a:r>
          </a:p>
          <a:p>
            <a:pPr marL="0" indent="0">
              <a:buNone/>
            </a:pP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Fondazione IRCCS 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San </a:t>
            </a: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G</a:t>
            </a:r>
            <a:r>
              <a:rPr lang="it-IT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erardo dei Tintori</a:t>
            </a:r>
            <a:endParaRPr lang="it-IT" sz="14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3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accent2"/>
                </a:solidFill>
                <a:latin typeface="Cambria" panose="02040503050406030204" pitchFamily="18" charset="0"/>
              </a:rPr>
              <a:t>EMOTHORAX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378BB1-FA35-4C6E-04B4-901920F58EF4}"/>
              </a:ext>
            </a:extLst>
          </p:cNvPr>
          <p:cNvSpPr txBox="1"/>
          <p:nvPr/>
        </p:nvSpPr>
        <p:spPr>
          <a:xfrm>
            <a:off x="838201" y="1984443"/>
            <a:ext cx="5257800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Rib fracture with intercostal vessels lacerations, lung lacerations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Cambria" panose="02040503050406030204" pitchFamily="18" charset="0"/>
              </a:rPr>
              <a:t>Massive </a:t>
            </a:r>
            <a:r>
              <a:rPr lang="en-US" sz="2400" b="1" i="1" dirty="0" err="1">
                <a:latin typeface="Cambria" panose="02040503050406030204" pitchFamily="18" charset="0"/>
              </a:rPr>
              <a:t>emothorax</a:t>
            </a:r>
            <a:r>
              <a:rPr lang="en-US" sz="2400" dirty="0">
                <a:latin typeface="Cambria" panose="02040503050406030204" pitchFamily="18" charset="0"/>
              </a:rPr>
              <a:t>: &gt; 1500 ml of blood in the hemithorax, or 200 ml x hour (3 ml/kg/h) from the chest </a:t>
            </a:r>
            <a:r>
              <a:rPr lang="en-US" sz="2400" dirty="0" smtClean="0">
                <a:latin typeface="Cambria" panose="02040503050406030204" pitchFamily="18" charset="0"/>
              </a:rPr>
              <a:t>drain: thoracotomy</a:t>
            </a:r>
            <a:endParaRPr lang="en-US" sz="24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Needs of </a:t>
            </a:r>
            <a:r>
              <a:rPr lang="en-US" sz="2400" b="1" i="1" dirty="0">
                <a:latin typeface="Cambria" panose="02040503050406030204" pitchFamily="18" charset="0"/>
              </a:rPr>
              <a:t>drainage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In cases of retained </a:t>
            </a:r>
            <a:r>
              <a:rPr lang="en-US" sz="2400" dirty="0" err="1">
                <a:latin typeface="Cambria" panose="02040503050406030204" pitchFamily="18" charset="0"/>
              </a:rPr>
              <a:t>emothorax</a:t>
            </a:r>
            <a:r>
              <a:rPr lang="en-US" sz="2400" dirty="0">
                <a:latin typeface="Cambria" panose="02040503050406030204" pitchFamily="18" charset="0"/>
              </a:rPr>
              <a:t>, </a:t>
            </a:r>
            <a:r>
              <a:rPr lang="en-US" sz="2400" b="1" i="1" dirty="0">
                <a:latin typeface="Cambria" panose="02040503050406030204" pitchFamily="18" charset="0"/>
              </a:rPr>
              <a:t>thoracoscopy</a:t>
            </a:r>
            <a:r>
              <a:rPr lang="en-US" sz="2400" dirty="0">
                <a:latin typeface="Cambria" panose="02040503050406030204" pitchFamily="18" charset="0"/>
              </a:rPr>
              <a:t> may be necessary to prevent </a:t>
            </a:r>
            <a:r>
              <a:rPr lang="en-US" sz="2400" dirty="0" err="1">
                <a:latin typeface="Cambria" panose="02040503050406030204" pitchFamily="18" charset="0"/>
              </a:rPr>
              <a:t>empiema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3" name="Immagine 2" descr="Immagine che contiene lastra dei raggi X, Imaging medicale, radiologia, radiografia&#10;&#10;Descrizione generata automaticamente">
            <a:extLst>
              <a:ext uri="{FF2B5EF4-FFF2-40B4-BE49-F238E27FC236}">
                <a16:creationId xmlns:a16="http://schemas.microsoft.com/office/drawing/2014/main" id="{46B5B12F-24C6-0C96-7BAF-662DDD11E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87" y="324089"/>
            <a:ext cx="3081950" cy="3154835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6947" y="3638059"/>
            <a:ext cx="3327772" cy="303184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76" r="3545" b="11978"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carne, Carne, Grasso animale, Taglio di carne&#10;&#10;Descrizione generata automaticamente">
            <a:extLst>
              <a:ext uri="{FF2B5EF4-FFF2-40B4-BE49-F238E27FC236}">
                <a16:creationId xmlns:a16="http://schemas.microsoft.com/office/drawing/2014/main" id="{EFA7696C-E08B-0A3A-ADCE-D097F9AC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</p:spPr>
      </p:pic>
      <p:pic>
        <p:nvPicPr>
          <p:cNvPr id="11" name="Immagine 10" descr="Immagine che contiene Carne, medico, interno&#10;&#10;Descrizione generata automaticamente">
            <a:extLst>
              <a:ext uri="{FF2B5EF4-FFF2-40B4-BE49-F238E27FC236}">
                <a16:creationId xmlns:a16="http://schemas.microsoft.com/office/drawing/2014/main" id="{C1FB316B-CCB3-31AF-768B-4CDE8117E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4983504" y="3429000"/>
            <a:ext cx="5340210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ln w="38100">
            <a:solidFill>
              <a:srgbClr val="F4BD4F"/>
            </a:solidFill>
          </a:ln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DFAE72-30FD-AB90-D6D6-A085AAD0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404141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VATS</a:t>
            </a:r>
            <a:br>
              <a:rPr lang="it-IT" sz="36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</a:br>
            <a:r>
              <a:rPr lang="it-IT" sz="2200" b="1" dirty="0">
                <a:solidFill>
                  <a:schemeClr val="accent2"/>
                </a:solidFill>
                <a:latin typeface="Cambria" panose="02040503050406030204" pitchFamily="18" charset="0"/>
              </a:rPr>
              <a:t>V</a:t>
            </a:r>
            <a:r>
              <a:rPr lang="it-IT" sz="22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ideo </a:t>
            </a:r>
            <a:r>
              <a:rPr lang="it-IT" sz="2200" b="1" dirty="0" err="1" smtClean="0">
                <a:solidFill>
                  <a:schemeClr val="accent2"/>
                </a:solidFill>
                <a:latin typeface="Cambria" panose="02040503050406030204" pitchFamily="18" charset="0"/>
              </a:rPr>
              <a:t>Assisted</a:t>
            </a:r>
            <a:r>
              <a:rPr lang="it-IT" sz="22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it-IT" sz="2200" b="1" dirty="0" err="1" smtClean="0">
                <a:solidFill>
                  <a:schemeClr val="accent2"/>
                </a:solidFill>
                <a:latin typeface="Cambria" panose="02040503050406030204" pitchFamily="18" charset="0"/>
              </a:rPr>
              <a:t>Thoracoscopy</a:t>
            </a:r>
            <a:endParaRPr lang="it-IT" sz="22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053E09-8A31-4CDA-4F08-F19151474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3120390"/>
            <a:ext cx="3175254" cy="2111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 smtClean="0">
                <a:latin typeface="Cambria" panose="02040503050406030204" pitchFamily="18" charset="0"/>
              </a:rPr>
              <a:t>Explore</a:t>
            </a:r>
            <a:r>
              <a:rPr lang="it-IT" sz="2400" dirty="0" smtClean="0">
                <a:latin typeface="Cambria" panose="020405030504060302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</a:rPr>
              <a:t>pleural</a:t>
            </a:r>
            <a:r>
              <a:rPr lang="it-IT" sz="2400" dirty="0">
                <a:latin typeface="Cambria" panose="020405030504060302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</a:rPr>
              <a:t>cavity</a:t>
            </a:r>
            <a:r>
              <a:rPr lang="it-IT" sz="2400" dirty="0">
                <a:latin typeface="Cambria" panose="02040503050406030204" pitchFamily="18" charset="0"/>
              </a:rPr>
              <a:t>, </a:t>
            </a:r>
            <a:r>
              <a:rPr lang="it-IT" sz="2400" dirty="0" err="1">
                <a:latin typeface="Cambria" panose="02040503050406030204" pitchFamily="18" charset="0"/>
              </a:rPr>
              <a:t>diagnose</a:t>
            </a:r>
            <a:r>
              <a:rPr lang="it-IT" sz="2400" dirty="0">
                <a:latin typeface="Cambria" panose="02040503050406030204" pitchFamily="18" charset="0"/>
              </a:rPr>
              <a:t> and </a:t>
            </a:r>
            <a:r>
              <a:rPr lang="it-IT" sz="2400" dirty="0" err="1">
                <a:latin typeface="Cambria" panose="02040503050406030204" pitchFamily="18" charset="0"/>
              </a:rPr>
              <a:t>treat</a:t>
            </a:r>
            <a:r>
              <a:rPr lang="it-IT" sz="2400" dirty="0">
                <a:latin typeface="Cambria" panose="020405030504060302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</a:rPr>
              <a:t>thoracic</a:t>
            </a:r>
            <a:r>
              <a:rPr lang="it-IT" sz="2400" dirty="0">
                <a:latin typeface="Cambria" panose="020405030504060302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</a:rPr>
              <a:t>lesions</a:t>
            </a:r>
            <a:r>
              <a:rPr lang="it-IT" sz="2400" dirty="0">
                <a:latin typeface="Cambria" panose="02040503050406030204" pitchFamily="18" charset="0"/>
              </a:rPr>
              <a:t>, evacuate </a:t>
            </a:r>
            <a:r>
              <a:rPr lang="it-IT" sz="2400" dirty="0" err="1">
                <a:latin typeface="Cambria" panose="02040503050406030204" pitchFamily="18" charset="0"/>
              </a:rPr>
              <a:t>emothorax</a:t>
            </a:r>
            <a:r>
              <a:rPr lang="it-IT" sz="2400" dirty="0">
                <a:latin typeface="Cambria" panose="02040503050406030204" pitchFamily="18" charset="0"/>
              </a:rPr>
              <a:t>, fix </a:t>
            </a:r>
            <a:r>
              <a:rPr lang="it-IT" sz="2400" dirty="0" err="1">
                <a:latin typeface="Cambria" panose="02040503050406030204" pitchFamily="18" charset="0"/>
              </a:rPr>
              <a:t>ribs</a:t>
            </a:r>
            <a:endParaRPr lang="it-IT" sz="2400" dirty="0">
              <a:latin typeface="Cambria" panose="02040503050406030204" pitchFamily="18" charset="0"/>
            </a:endParaRPr>
          </a:p>
        </p:txBody>
      </p:sp>
      <p:pic>
        <p:nvPicPr>
          <p:cNvPr id="5" name="Immagine 4" descr="Immagine che contiene cibo, marmellata, rosso, interno&#10;&#10;Descrizione generata automaticamente">
            <a:extLst>
              <a:ext uri="{FF2B5EF4-FFF2-40B4-BE49-F238E27FC236}">
                <a16:creationId xmlns:a16="http://schemas.microsoft.com/office/drawing/2014/main" id="{E894EC3C-1EF6-65E5-6D8F-91C365EFD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 r="-1" b="433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318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2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24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710" y="23899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accent2"/>
                </a:solidFill>
                <a:latin typeface="Cambria" panose="02040503050406030204" pitchFamily="18" charset="0"/>
              </a:rPr>
              <a:t>RIBS FRACTURES</a:t>
            </a:r>
          </a:p>
        </p:txBody>
      </p:sp>
      <p:sp>
        <p:nvSpPr>
          <p:cNvPr id="43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B43C785-8AA1-BB77-ABC2-761A47E4B791}"/>
              </a:ext>
            </a:extLst>
          </p:cNvPr>
          <p:cNvSpPr txBox="1"/>
          <p:nvPr/>
        </p:nvSpPr>
        <p:spPr>
          <a:xfrm>
            <a:off x="419101" y="1564562"/>
            <a:ext cx="3852862" cy="3793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Single, multiple, compound, displaced or comminuted fractures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Pain, slumping, discontinuity, clicking sensation or movement at deep inspiration, crepitation at palpation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F283818D-352F-8AE2-0C02-C41638B7C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b="13445"/>
          <a:stretch/>
        </p:blipFill>
        <p:spPr>
          <a:xfrm>
            <a:off x="8250036" y="843122"/>
            <a:ext cx="3522864" cy="3912562"/>
          </a:xfrm>
          <a:ln w="38100">
            <a:solidFill>
              <a:srgbClr val="FFC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43" y="3048418"/>
            <a:ext cx="3414532" cy="3414532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</p:spTree>
    <p:extLst>
      <p:ext uri="{BB962C8B-B14F-4D97-AF65-F5344CB8AC3E}">
        <p14:creationId xmlns:p14="http://schemas.microsoft.com/office/powerpoint/2010/main" val="38164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C21C1-37F3-A7C4-28A3-1A2C71CF5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C30D4E-4BBB-EE6B-6AFA-31CF5017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39" y="95732"/>
            <a:ext cx="462171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</a:rPr>
              <a:t>RIBS FRACTURES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2EA5E4F-3840-EF9D-21AD-0B350EBD240C}"/>
              </a:ext>
            </a:extLst>
          </p:cNvPr>
          <p:cNvSpPr txBox="1"/>
          <p:nvPr/>
        </p:nvSpPr>
        <p:spPr>
          <a:xfrm>
            <a:off x="561912" y="1571625"/>
            <a:ext cx="5660647" cy="4893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Most often caused by blunt trauma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Ribs </a:t>
            </a:r>
            <a:r>
              <a:rPr lang="en-US" sz="2000" b="1" dirty="0">
                <a:latin typeface="Cambria" panose="02040503050406030204" pitchFamily="18" charset="0"/>
              </a:rPr>
              <a:t>III to VIII </a:t>
            </a:r>
            <a:r>
              <a:rPr lang="en-US" sz="2000" dirty="0">
                <a:latin typeface="Cambria" panose="02040503050406030204" pitchFamily="18" charset="0"/>
              </a:rPr>
              <a:t>are fractured most often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</a:rPr>
              <a:t>I and II </a:t>
            </a:r>
            <a:r>
              <a:rPr lang="en-US" sz="2000" dirty="0">
                <a:latin typeface="Cambria" panose="02040503050406030204" pitchFamily="18" charset="0"/>
              </a:rPr>
              <a:t>ribs are injured by severe trauma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Intercostal vessel injury, lung lacerations, great vessels injury, visceral abdominal injuries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</a:rPr>
              <a:t>Respiratory restriction </a:t>
            </a:r>
            <a:r>
              <a:rPr lang="en-US" sz="2000" dirty="0">
                <a:latin typeface="Cambria" panose="02040503050406030204" pitchFamily="18" charset="0"/>
              </a:rPr>
              <a:t>as a consequence of </a:t>
            </a:r>
            <a:r>
              <a:rPr lang="en-US" sz="2000" b="1" i="1" dirty="0">
                <a:latin typeface="Cambria" panose="02040503050406030204" pitchFamily="18" charset="0"/>
              </a:rPr>
              <a:t>pain</a:t>
            </a:r>
            <a:r>
              <a:rPr lang="en-US" sz="2000" dirty="0">
                <a:latin typeface="Cambria" panose="02040503050406030204" pitchFamily="18" charset="0"/>
              </a:rPr>
              <a:t> and immobilization (atelectasis, hypoventilation, inadequate cough, pneumonia)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1" dirty="0">
              <a:latin typeface="Cambria" panose="02040503050406030204" pitchFamily="18" charset="0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Surgical indications</a:t>
            </a:r>
            <a:r>
              <a:rPr lang="en-US" sz="2000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</a:rPr>
              <a:t>within 72h, flail chest, chest instability, multiple and displaced fractures, no pain control, pulmonary disorders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B63CEC-CA1A-E244-2213-A175B7476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</p:spPr>
      </p:pic>
      <p:sp>
        <p:nvSpPr>
          <p:cNvPr id="6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B4F3015-BB9C-CF74-EC4A-2E0B76B5F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169604"/>
              </p:ext>
            </p:extLst>
          </p:nvPr>
        </p:nvGraphicFramePr>
        <p:xfrm>
          <a:off x="3703320" y="377190"/>
          <a:ext cx="7806690" cy="624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3" descr="C:\Documenti\Immagini\NIKON\traumi\piccoli.jpg">
            <a:extLst>
              <a:ext uri="{FF2B5EF4-FFF2-40B4-BE49-F238E27FC236}">
                <a16:creationId xmlns:a16="http://schemas.microsoft.com/office/drawing/2014/main" id="{1813EB1D-82C9-4919-5CAC-7F617871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252" y="0"/>
            <a:ext cx="40192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5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BC6A72D5-2349-3645-8E52-502F97684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20" y="2167127"/>
            <a:ext cx="3571810" cy="18398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4000" kern="1200" dirty="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rPr>
              <a:t>PAIN MANAGEMENT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013812-8AEB-964A-94DE-72A42434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90" y="309277"/>
            <a:ext cx="8042910" cy="62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627F9664-39A9-A046-F45B-4F959816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83" t="40328" r="30860" b="20388"/>
          <a:stretch/>
        </p:blipFill>
        <p:spPr>
          <a:xfrm>
            <a:off x="500573" y="333762"/>
            <a:ext cx="6352204" cy="504588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6" name="Ovale 25"/>
          <p:cNvSpPr/>
          <p:nvPr/>
        </p:nvSpPr>
        <p:spPr>
          <a:xfrm>
            <a:off x="2781450" y="2828247"/>
            <a:ext cx="2642704" cy="23460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2BB313F1-B6F7-DA89-EE15-CC501119F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2" t="33647" r="29347" b="16836"/>
          <a:stretch/>
        </p:blipFill>
        <p:spPr>
          <a:xfrm>
            <a:off x="5593824" y="1478349"/>
            <a:ext cx="6352204" cy="504588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Ovale 14"/>
          <p:cNvSpPr/>
          <p:nvPr/>
        </p:nvSpPr>
        <p:spPr>
          <a:xfrm flipH="1">
            <a:off x="7192117" y="3766927"/>
            <a:ext cx="2927017" cy="20204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Rettangolo 1"/>
          <p:cNvSpPr/>
          <p:nvPr/>
        </p:nvSpPr>
        <p:spPr>
          <a:xfrm>
            <a:off x="779042" y="5987534"/>
            <a:ext cx="2172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</a:rPr>
              <a:t>RIBS FRACTURES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85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D9CACBA6-DAC9-FCB4-9420-7C1369E4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83" r="4741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630A3D-0463-C242-8058-24CEDB4BD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8911" y="4769996"/>
            <a:ext cx="3430959" cy="1334930"/>
          </a:xfrm>
        </p:spPr>
        <p:txBody>
          <a:bodyPr>
            <a:normAutofit/>
          </a:bodyPr>
          <a:lstStyle/>
          <a:p>
            <a:pPr algn="l"/>
            <a:r>
              <a:rPr lang="it-IT" sz="2100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38859B-073B-20F0-7239-DA82724F3458}"/>
              </a:ext>
            </a:extLst>
          </p:cNvPr>
          <p:cNvSpPr txBox="1">
            <a:spLocks/>
          </p:cNvSpPr>
          <p:nvPr/>
        </p:nvSpPr>
        <p:spPr>
          <a:xfrm>
            <a:off x="256774" y="837522"/>
            <a:ext cx="3520768" cy="933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accent2"/>
                </a:solidFill>
                <a:latin typeface="Cambria" panose="02040503050406030204" pitchFamily="18" charset="0"/>
              </a:rPr>
              <a:t>SURGERY</a:t>
            </a:r>
            <a:endParaRPr lang="it-IT" sz="44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857E0CE-6C2C-8797-773C-1749E3D86CAE}"/>
              </a:ext>
            </a:extLst>
          </p:cNvPr>
          <p:cNvSpPr txBox="1">
            <a:spLocks/>
          </p:cNvSpPr>
          <p:nvPr/>
        </p:nvSpPr>
        <p:spPr>
          <a:xfrm>
            <a:off x="590720" y="2330505"/>
            <a:ext cx="3520768" cy="209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latin typeface="Cambria" panose="02040503050406030204" pitchFamily="18" charset="0"/>
              </a:rPr>
              <a:t>Ribs fixation open approach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F45953-EDE1-88CB-4445-7B57FE2872A4}"/>
              </a:ext>
            </a:extLst>
          </p:cNvPr>
          <p:cNvSpPr txBox="1"/>
          <p:nvPr/>
        </p:nvSpPr>
        <p:spPr>
          <a:xfrm>
            <a:off x="1228836" y="5068129"/>
            <a:ext cx="183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mbria" panose="02040503050406030204" pitchFamily="18" charset="0"/>
              </a:rPr>
              <a:t>Plates</a:t>
            </a:r>
            <a:r>
              <a:rPr lang="it-IT" dirty="0">
                <a:latin typeface="Cambria" panose="02040503050406030204" pitchFamily="18" charset="0"/>
              </a:rPr>
              <a:t> and </a:t>
            </a:r>
            <a:r>
              <a:rPr lang="it-IT" dirty="0" err="1">
                <a:latin typeface="Cambria" panose="02040503050406030204" pitchFamily="18" charset="0"/>
              </a:rPr>
              <a:t>screw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8844" y="767351"/>
            <a:ext cx="171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Cambria" panose="02040503050406030204" pitchFamily="18" charset="0"/>
              </a:rPr>
              <a:t>SURGERY</a:t>
            </a:r>
            <a:endParaRPr lang="it-IT" sz="24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42" y="767351"/>
            <a:ext cx="2707511" cy="270751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889" y="4100050"/>
            <a:ext cx="3032888" cy="2274666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764" y="3720939"/>
            <a:ext cx="2274666" cy="3032888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4386" y="4100050"/>
            <a:ext cx="3032888" cy="2274666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11256" y="4100051"/>
            <a:ext cx="3032886" cy="2274665"/>
          </a:xfrm>
          <a:prstGeom prst="rect">
            <a:avLst/>
          </a:prstGeom>
          <a:solidFill>
            <a:srgbClr val="F4BD4F"/>
          </a:solidFill>
          <a:ln w="38100">
            <a:solidFill>
              <a:srgbClr val="F4BD4F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"/>
          <a:stretch/>
        </p:blipFill>
        <p:spPr>
          <a:xfrm rot="5400000">
            <a:off x="5814863" y="785245"/>
            <a:ext cx="2702270" cy="263648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99" y="752354"/>
            <a:ext cx="2924537" cy="2702270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</p:spTree>
    <p:extLst>
      <p:ext uri="{BB962C8B-B14F-4D97-AF65-F5344CB8AC3E}">
        <p14:creationId xmlns:p14="http://schemas.microsoft.com/office/powerpoint/2010/main" val="12335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746B4F7F-A0FF-7B49-9892-9D9AF0B38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15" y="4495568"/>
            <a:ext cx="3861960" cy="19052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3200" b="1" dirty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PULMONARY CONTUSIONS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549B7E-FDE2-9740-A6A3-FE8A12C8C089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Respiratory impairment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Maximal expression after 24/48h from the trauma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Spontaneous resolution within a week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May cause Acute Respiratory Distress Syndrome -&gt; aggressive treatment, with steroids, protective ventilation</a:t>
            </a:r>
          </a:p>
        </p:txBody>
      </p:sp>
      <p:pic>
        <p:nvPicPr>
          <p:cNvPr id="6" name="Immagine 5" descr="Immagine che contiene Carne&#10;&#10;Descrizione generata automaticamente">
            <a:extLst>
              <a:ext uri="{FF2B5EF4-FFF2-40B4-BE49-F238E27FC236}">
                <a16:creationId xmlns:a16="http://schemas.microsoft.com/office/drawing/2014/main" id="{EFA407CE-FCE8-53CC-170E-2C107CDCC1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"/>
          <a:stretch/>
        </p:blipFill>
        <p:spPr bwMode="auto">
          <a:xfrm>
            <a:off x="958059" y="545807"/>
            <a:ext cx="3435915" cy="2847332"/>
          </a:xfrm>
          <a:prstGeom prst="rect">
            <a:avLst/>
          </a:prstGeom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5141" t="14811" r="6366"/>
          <a:stretch/>
        </p:blipFill>
        <p:spPr>
          <a:xfrm>
            <a:off x="6907446" y="545807"/>
            <a:ext cx="3435914" cy="2847332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0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211CE-B966-2822-D3A1-801F260D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47">
            <a:extLst>
              <a:ext uri="{FF2B5EF4-FFF2-40B4-BE49-F238E27FC236}">
                <a16:creationId xmlns:a16="http://schemas.microsoft.com/office/drawing/2014/main" id="{5453D2BA-EA9F-3715-2C88-F442FE29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59" r="2146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58" name="Rectangle 5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6EBCADA-70D7-1CB7-9C15-C2C13B68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/>
                </a:solidFill>
                <a:latin typeface="Cambria" panose="02040503050406030204" pitchFamily="18" charset="0"/>
              </a:rPr>
              <a:t>BACKGROUND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B769E42-8232-941C-C9CE-312323815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60% mortality rate </a:t>
            </a:r>
            <a:r>
              <a:rPr lang="en-US" sz="2000" dirty="0">
                <a:latin typeface="Cambria" panose="02040503050406030204" pitchFamily="18" charset="0"/>
              </a:rPr>
              <a:t>in Thoracic Trauma in Europe and the USA</a:t>
            </a:r>
            <a:endParaRPr lang="it-IT" sz="2000" dirty="0">
              <a:latin typeface="Cambria" panose="02040503050406030204" pitchFamily="18" charset="0"/>
            </a:endParaRPr>
          </a:p>
          <a:p>
            <a:pPr lvl="0"/>
            <a:r>
              <a:rPr lang="en-US" sz="2000" b="1" dirty="0">
                <a:latin typeface="Cambria" panose="02040503050406030204" pitchFamily="18" charset="0"/>
              </a:rPr>
              <a:t>20-25% of deaths </a:t>
            </a:r>
            <a:r>
              <a:rPr lang="en-US" sz="2000" dirty="0">
                <a:latin typeface="Cambria" panose="02040503050406030204" pitchFamily="18" charset="0"/>
              </a:rPr>
              <a:t>in poly-trauma patients are due to thoracic lesions</a:t>
            </a:r>
          </a:p>
          <a:p>
            <a:pPr lvl="0"/>
            <a:r>
              <a:rPr lang="en-US" sz="2000" b="1" dirty="0">
                <a:latin typeface="Cambria" panose="02040503050406030204" pitchFamily="18" charset="0"/>
              </a:rPr>
              <a:t>Rib fractures </a:t>
            </a:r>
            <a:r>
              <a:rPr lang="en-US" sz="2000" dirty="0">
                <a:latin typeface="Cambria" panose="02040503050406030204" pitchFamily="18" charset="0"/>
              </a:rPr>
              <a:t>present in </a:t>
            </a:r>
            <a:r>
              <a:rPr lang="en-US" sz="2000" b="1" dirty="0">
                <a:latin typeface="Cambria" panose="02040503050406030204" pitchFamily="18" charset="0"/>
              </a:rPr>
              <a:t>20%</a:t>
            </a:r>
            <a:r>
              <a:rPr lang="en-US" sz="2000" dirty="0">
                <a:latin typeface="Cambria" panose="02040503050406030204" pitchFamily="18" charset="0"/>
              </a:rPr>
              <a:t> of cases</a:t>
            </a:r>
            <a:endParaRPr lang="it-IT" sz="2000" dirty="0">
              <a:latin typeface="Cambria" panose="02040503050406030204" pitchFamily="18" charset="0"/>
            </a:endParaRPr>
          </a:p>
          <a:p>
            <a:pPr lvl="0"/>
            <a:r>
              <a:rPr lang="it-IT" sz="2000" dirty="0">
                <a:latin typeface="Cambria" panose="02040503050406030204" pitchFamily="18" charset="0"/>
              </a:rPr>
              <a:t>Motor </a:t>
            </a:r>
            <a:r>
              <a:rPr lang="it-IT" sz="2000" dirty="0" err="1">
                <a:latin typeface="Cambria" panose="02040503050406030204" pitchFamily="18" charset="0"/>
              </a:rPr>
              <a:t>vehicle</a:t>
            </a:r>
            <a:r>
              <a:rPr lang="it-IT" sz="2000" dirty="0">
                <a:latin typeface="Cambria" panose="02040503050406030204" pitchFamily="18" charset="0"/>
              </a:rPr>
              <a:t> crash, </a:t>
            </a:r>
            <a:r>
              <a:rPr lang="it-IT" sz="2000" dirty="0" err="1">
                <a:latin typeface="Cambria" panose="02040503050406030204" pitchFamily="18" charset="0"/>
              </a:rPr>
              <a:t>pedestrians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struck</a:t>
            </a:r>
            <a:r>
              <a:rPr lang="it-IT" sz="2000" dirty="0">
                <a:latin typeface="Cambria" panose="02040503050406030204" pitchFamily="18" charset="0"/>
              </a:rPr>
              <a:t> by </a:t>
            </a:r>
            <a:r>
              <a:rPr lang="it-IT" sz="2000" dirty="0" err="1">
                <a:latin typeface="Cambria" panose="02040503050406030204" pitchFamily="18" charset="0"/>
              </a:rPr>
              <a:t>vehicles</a:t>
            </a:r>
            <a:r>
              <a:rPr lang="it-IT" sz="2000" dirty="0">
                <a:latin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</a:rPr>
              <a:t>falls</a:t>
            </a:r>
            <a:r>
              <a:rPr lang="it-IT" sz="2000" dirty="0">
                <a:latin typeface="Cambria" panose="02040503050406030204" pitchFamily="18" charset="0"/>
              </a:rPr>
              <a:t>, and </a:t>
            </a:r>
            <a:r>
              <a:rPr lang="it-IT" sz="2000" dirty="0" err="1">
                <a:latin typeface="Cambria" panose="02040503050406030204" pitchFamily="18" charset="0"/>
              </a:rPr>
              <a:t>crush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injuries</a:t>
            </a:r>
            <a:r>
              <a:rPr lang="it-IT" sz="2000" dirty="0">
                <a:latin typeface="Cambria" panose="02040503050406030204" pitchFamily="18" charset="0"/>
              </a:rPr>
              <a:t>.</a:t>
            </a:r>
          </a:p>
          <a:p>
            <a:pPr lvl="0"/>
            <a:r>
              <a:rPr lang="it-IT" sz="2000" dirty="0" err="1">
                <a:latin typeface="Cambria" panose="02040503050406030204" pitchFamily="18" charset="0"/>
              </a:rPr>
              <a:t>Usually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about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b="1" dirty="0">
                <a:latin typeface="Cambria" panose="02040503050406030204" pitchFamily="18" charset="0"/>
              </a:rPr>
              <a:t>40% </a:t>
            </a:r>
            <a:r>
              <a:rPr lang="it-IT" sz="2000" dirty="0">
                <a:latin typeface="Cambria" panose="02040503050406030204" pitchFamily="18" charset="0"/>
              </a:rPr>
              <a:t>of CWT </a:t>
            </a:r>
            <a:r>
              <a:rPr lang="it-IT" sz="2000" dirty="0" err="1">
                <a:latin typeface="Cambria" panose="02040503050406030204" pitchFamily="18" charset="0"/>
              </a:rPr>
              <a:t>need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hospitalization</a:t>
            </a:r>
            <a:endParaRPr lang="it-IT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610671" y="479493"/>
            <a:ext cx="5458838" cy="1325563"/>
          </a:xfrm>
        </p:spPr>
        <p:txBody>
          <a:bodyPr>
            <a:noAutofit/>
          </a:bodyPr>
          <a:lstStyle/>
          <a:p>
            <a:r>
              <a:rPr lang="it-IT" sz="2800" b="1" dirty="0">
                <a:solidFill>
                  <a:schemeClr val="accent2"/>
                </a:solidFill>
                <a:latin typeface="Cambria" panose="02040503050406030204" pitchFamily="18" charset="0"/>
              </a:rPr>
              <a:t>BLUNT AORTIC INJURY (BAI) and STERNAL FRACTURE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 descr="Immagine che contiene bianco e nero, mammifero, cane, monocromatico&#10;&#10;Descrizione generata automaticamen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/>
          <a:stretch/>
        </p:blipFill>
        <p:spPr>
          <a:xfrm>
            <a:off x="530219" y="3300248"/>
            <a:ext cx="2142644" cy="317992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326380" y="2086112"/>
            <a:ext cx="6027420" cy="4394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Cambria" panose="02040503050406030204" pitchFamily="18" charset="0"/>
              </a:rPr>
              <a:t>The </a:t>
            </a:r>
            <a:r>
              <a:rPr lang="it-IT" sz="2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rupture</a:t>
            </a:r>
            <a:r>
              <a:rPr lang="it-IT" sz="2000" b="1" dirty="0">
                <a:solidFill>
                  <a:schemeClr val="accent2"/>
                </a:solidFill>
                <a:latin typeface="Cambria" panose="02040503050406030204" pitchFamily="18" charset="0"/>
              </a:rPr>
              <a:t> of the </a:t>
            </a:r>
            <a:r>
              <a:rPr lang="it-IT" sz="2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thoracic</a:t>
            </a:r>
            <a:r>
              <a:rPr lang="it-IT" sz="2000" b="1" dirty="0">
                <a:solidFill>
                  <a:schemeClr val="accent2"/>
                </a:solidFill>
                <a:latin typeface="Cambria" panose="02040503050406030204" pitchFamily="18" charset="0"/>
              </a:rPr>
              <a:t> aorta </a:t>
            </a:r>
            <a:r>
              <a:rPr lang="it-IT" sz="2000" dirty="0" err="1">
                <a:latin typeface="Cambria" panose="02040503050406030204" pitchFamily="18" charset="0"/>
              </a:rPr>
              <a:t>at</a:t>
            </a:r>
            <a:r>
              <a:rPr lang="it-IT" sz="2000" dirty="0">
                <a:latin typeface="Cambria" panose="02040503050406030204" pitchFamily="18" charset="0"/>
              </a:rPr>
              <a:t> the </a:t>
            </a:r>
            <a:r>
              <a:rPr lang="it-IT" sz="2000" dirty="0" err="1">
                <a:latin typeface="Cambria" panose="02040503050406030204" pitchFamily="18" charset="0"/>
              </a:rPr>
              <a:t>isthmus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is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burdened</a:t>
            </a:r>
            <a:r>
              <a:rPr lang="it-IT" sz="2000" dirty="0">
                <a:latin typeface="Cambria" panose="02040503050406030204" pitchFamily="18" charset="0"/>
              </a:rPr>
              <a:t> by a </a:t>
            </a:r>
            <a:r>
              <a:rPr lang="it-IT" sz="2000" b="1" i="1" dirty="0">
                <a:latin typeface="Cambria" panose="02040503050406030204" pitchFamily="18" charset="0"/>
              </a:rPr>
              <a:t>high </a:t>
            </a:r>
            <a:r>
              <a:rPr lang="it-IT" sz="2000" b="1" i="1" dirty="0" err="1">
                <a:latin typeface="Cambria" panose="02040503050406030204" pitchFamily="18" charset="0"/>
              </a:rPr>
              <a:t>mortality</a:t>
            </a:r>
            <a:r>
              <a:rPr lang="it-IT" sz="2000" b="1" i="1" dirty="0">
                <a:latin typeface="Cambria" panose="02040503050406030204" pitchFamily="18" charset="0"/>
              </a:rPr>
              <a:t> rate</a:t>
            </a:r>
            <a:r>
              <a:rPr lang="it-IT" sz="2000" dirty="0">
                <a:latin typeface="Cambria" panose="02040503050406030204" pitchFamily="18" charset="0"/>
              </a:rPr>
              <a:t>: </a:t>
            </a:r>
            <a:r>
              <a:rPr lang="it-IT" sz="2000" dirty="0" err="1">
                <a:latin typeface="Cambria" panose="02040503050406030204" pitchFamily="18" charset="0"/>
              </a:rPr>
              <a:t>most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patients</a:t>
            </a:r>
            <a:r>
              <a:rPr lang="it-IT" sz="2000" dirty="0">
                <a:latin typeface="Cambria" panose="02040503050406030204" pitchFamily="18" charset="0"/>
              </a:rPr>
              <a:t> die on the scene </a:t>
            </a:r>
          </a:p>
          <a:p>
            <a:r>
              <a:rPr lang="it-IT" sz="2000" dirty="0">
                <a:latin typeface="Cambria" panose="02040503050406030204" pitchFamily="18" charset="0"/>
              </a:rPr>
              <a:t>Age &gt; 60, front </a:t>
            </a:r>
            <a:r>
              <a:rPr lang="it-IT" sz="2000" dirty="0" err="1">
                <a:latin typeface="Cambria" panose="02040503050406030204" pitchFamily="18" charset="0"/>
              </a:rPr>
              <a:t>seat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occupancy</a:t>
            </a:r>
            <a:r>
              <a:rPr lang="it-IT" sz="2000" dirty="0">
                <a:latin typeface="Cambria" panose="02040503050406030204" pitchFamily="18" charset="0"/>
              </a:rPr>
              <a:t>, no use of </a:t>
            </a:r>
            <a:r>
              <a:rPr lang="it-IT" sz="2000" dirty="0" err="1">
                <a:latin typeface="Cambria" panose="02040503050406030204" pitchFamily="18" charset="0"/>
              </a:rPr>
              <a:t>seatbelt</a:t>
            </a:r>
            <a:r>
              <a:rPr lang="it-IT" sz="2000" dirty="0">
                <a:latin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</a:rPr>
              <a:t>frontal</a:t>
            </a:r>
            <a:r>
              <a:rPr lang="it-IT" sz="2000" dirty="0">
                <a:latin typeface="Cambria" panose="02040503050406030204" pitchFamily="18" charset="0"/>
              </a:rPr>
              <a:t> or </a:t>
            </a:r>
            <a:r>
              <a:rPr lang="it-IT" sz="2000" dirty="0" err="1">
                <a:latin typeface="Cambria" panose="02040503050406030204" pitchFamily="18" charset="0"/>
              </a:rPr>
              <a:t>lateral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collision</a:t>
            </a:r>
            <a:r>
              <a:rPr lang="it-IT" sz="2000" dirty="0">
                <a:latin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</a:rPr>
              <a:t>sudden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deceleration</a:t>
            </a:r>
            <a:r>
              <a:rPr lang="it-IT" sz="2000" dirty="0">
                <a:latin typeface="Cambria" panose="02040503050406030204" pitchFamily="18" charset="0"/>
              </a:rPr>
              <a:t> 40 km/h, impact with </a:t>
            </a:r>
            <a:r>
              <a:rPr lang="it-IT" sz="2000" dirty="0" err="1">
                <a:latin typeface="Cambria" panose="02040503050406030204" pitchFamily="18" charset="0"/>
              </a:rPr>
              <a:t>sports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vehicle</a:t>
            </a:r>
            <a:endParaRPr lang="it-IT" sz="2000" dirty="0">
              <a:latin typeface="Cambria" panose="02040503050406030204" pitchFamily="18" charset="0"/>
            </a:endParaRPr>
          </a:p>
          <a:p>
            <a:endParaRPr lang="it-IT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it-IT" sz="2000" b="1" i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Strenal</a:t>
            </a:r>
            <a:r>
              <a:rPr lang="it-IT" sz="2000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it-IT" sz="2000" b="1" i="1" dirty="0" err="1">
                <a:solidFill>
                  <a:schemeClr val="accent2"/>
                </a:solidFill>
                <a:latin typeface="Cambria" panose="02040503050406030204" pitchFamily="18" charset="0"/>
              </a:rPr>
              <a:t>fracture</a:t>
            </a:r>
            <a:r>
              <a:rPr lang="it-IT" sz="2000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it-IT" sz="2000" dirty="0">
                <a:latin typeface="Cambria" panose="02040503050406030204" pitchFamily="18" charset="0"/>
              </a:rPr>
              <a:t>high-energy </a:t>
            </a:r>
            <a:r>
              <a:rPr lang="it-IT" sz="2000" dirty="0" err="1">
                <a:latin typeface="Cambria" panose="02040503050406030204" pitchFamily="18" charset="0"/>
              </a:rPr>
              <a:t>direct</a:t>
            </a:r>
            <a:r>
              <a:rPr lang="it-IT" sz="2000" dirty="0">
                <a:latin typeface="Cambria" panose="02040503050406030204" pitchFamily="18" charset="0"/>
              </a:rPr>
              <a:t> trauma </a:t>
            </a:r>
            <a:r>
              <a:rPr lang="it-IT" sz="2000" dirty="0" err="1">
                <a:latin typeface="Cambria" panose="02040503050406030204" pitchFamily="18" charset="0"/>
              </a:rPr>
              <a:t>associated</a:t>
            </a:r>
            <a:r>
              <a:rPr lang="it-IT" sz="2000" dirty="0">
                <a:latin typeface="Cambria" panose="02040503050406030204" pitchFamily="18" charset="0"/>
              </a:rPr>
              <a:t> or </a:t>
            </a:r>
            <a:r>
              <a:rPr lang="it-IT" sz="2000" dirty="0" err="1">
                <a:latin typeface="Cambria" panose="02040503050406030204" pitchFamily="18" charset="0"/>
              </a:rPr>
              <a:t>not</a:t>
            </a:r>
            <a:r>
              <a:rPr lang="it-IT" sz="2000" dirty="0">
                <a:latin typeface="Cambria" panose="02040503050406030204" pitchFamily="18" charset="0"/>
              </a:rPr>
              <a:t> with </a:t>
            </a:r>
            <a:r>
              <a:rPr lang="it-IT" sz="2000" dirty="0" err="1">
                <a:latin typeface="Cambria" panose="02040503050406030204" pitchFamily="18" charset="0"/>
              </a:rPr>
              <a:t>rapid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deceleration</a:t>
            </a:r>
            <a:endParaRPr lang="it-IT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May</a:t>
            </a:r>
            <a:r>
              <a:rPr lang="it-IT" sz="2000" dirty="0">
                <a:latin typeface="Cambria" panose="02040503050406030204" pitchFamily="18" charset="0"/>
              </a:rPr>
              <a:t> be </a:t>
            </a:r>
            <a:r>
              <a:rPr lang="it-IT" sz="2000" dirty="0" err="1">
                <a:latin typeface="Cambria" panose="02040503050406030204" pitchFamily="18" charset="0"/>
              </a:rPr>
              <a:t>assocciated</a:t>
            </a:r>
            <a:r>
              <a:rPr lang="it-IT" sz="2000" dirty="0">
                <a:latin typeface="Cambria" panose="02040503050406030204" pitchFamily="18" charset="0"/>
              </a:rPr>
              <a:t> to </a:t>
            </a:r>
            <a:r>
              <a:rPr lang="it-IT" sz="2000" dirty="0" err="1">
                <a:latin typeface="Cambria" panose="02040503050406030204" pitchFamily="18" charset="0"/>
              </a:rPr>
              <a:t>heart</a:t>
            </a:r>
            <a:r>
              <a:rPr lang="it-IT" sz="2000" dirty="0">
                <a:latin typeface="Cambria" panose="02040503050406030204" pitchFamily="18" charset="0"/>
              </a:rPr>
              <a:t>/</a:t>
            </a:r>
            <a:r>
              <a:rPr lang="it-IT" sz="2000" dirty="0" err="1">
                <a:latin typeface="Cambria" panose="02040503050406030204" pitchFamily="18" charset="0"/>
              </a:rPr>
              <a:t>pericardial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lesion</a:t>
            </a:r>
            <a:endParaRPr lang="it-IT" sz="20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Cambria" panose="02040503050406030204" pitchFamily="18" charset="0"/>
              </a:rPr>
              <a:t>-&gt;</a:t>
            </a:r>
            <a:r>
              <a:rPr lang="it-IT" sz="2000" dirty="0" err="1">
                <a:latin typeface="Cambria" panose="02040503050406030204" pitchFamily="18" charset="0"/>
              </a:rPr>
              <a:t>Ecocardiografy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is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mandatory</a:t>
            </a:r>
            <a:r>
              <a:rPr lang="it-IT" sz="2000" dirty="0"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5" name="Immagine 4" descr="Immagine che contiene teschio&#10;&#10;Descrizione generata automaticamente">
            <a:extLst>
              <a:ext uri="{FF2B5EF4-FFF2-40B4-BE49-F238E27FC236}">
                <a16:creationId xmlns:a16="http://schemas.microsoft.com/office/drawing/2014/main" id="{A4475A17-7648-9D56-7A68-510390C93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7"/>
          <a:stretch/>
        </p:blipFill>
        <p:spPr bwMode="auto">
          <a:xfrm>
            <a:off x="1985605" y="550931"/>
            <a:ext cx="2779612" cy="2508250"/>
          </a:xfrm>
          <a:prstGeom prst="rect">
            <a:avLst/>
          </a:prstGeom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it-IT" sz="3700" b="1" dirty="0">
                <a:solidFill>
                  <a:schemeClr val="accent2"/>
                </a:solidFill>
                <a:latin typeface="Cambria" panose="02040503050406030204" pitchFamily="18" charset="0"/>
              </a:rPr>
              <a:t>TRACHEO-BRONCHIAL INJURIES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0599FEB-9A7B-E901-C4EE-4C59ED9E0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41935"/>
            <a:ext cx="4803113" cy="4017925"/>
          </a:xfrm>
        </p:spPr>
        <p:txBody>
          <a:bodyPr anchor="ctr">
            <a:normAutofit/>
          </a:bodyPr>
          <a:lstStyle/>
          <a:p>
            <a:r>
              <a:rPr lang="it-IT" sz="2000" dirty="0" err="1"/>
              <a:t>L</a:t>
            </a:r>
            <a:r>
              <a:rPr lang="it-IT" sz="2000" dirty="0" err="1">
                <a:latin typeface="Cambria" panose="02040503050406030204" pitchFamily="18" charset="0"/>
              </a:rPr>
              <a:t>ess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than</a:t>
            </a:r>
            <a:r>
              <a:rPr lang="it-IT" sz="2000" dirty="0">
                <a:latin typeface="Cambria" panose="02040503050406030204" pitchFamily="18" charset="0"/>
              </a:rPr>
              <a:t> 1% of </a:t>
            </a:r>
            <a:r>
              <a:rPr lang="it-IT" sz="2000" dirty="0" err="1">
                <a:latin typeface="Cambria" panose="02040503050406030204" pitchFamily="18" charset="0"/>
              </a:rPr>
              <a:t>patients</a:t>
            </a:r>
            <a:r>
              <a:rPr lang="it-IT" sz="2000" dirty="0">
                <a:latin typeface="Cambria" panose="02040503050406030204" pitchFamily="18" charset="0"/>
              </a:rPr>
              <a:t> with </a:t>
            </a:r>
            <a:r>
              <a:rPr lang="it-IT" sz="2000" dirty="0" err="1">
                <a:latin typeface="Cambria" panose="02040503050406030204" pitchFamily="18" charset="0"/>
              </a:rPr>
              <a:t>blunt</a:t>
            </a:r>
            <a:r>
              <a:rPr lang="it-IT" sz="2000" dirty="0">
                <a:latin typeface="Cambria" panose="02040503050406030204" pitchFamily="18" charset="0"/>
              </a:rPr>
              <a:t> trauma</a:t>
            </a:r>
          </a:p>
          <a:p>
            <a:r>
              <a:rPr lang="it-IT" sz="2000" dirty="0" err="1">
                <a:latin typeface="Cambria" panose="02040503050406030204" pitchFamily="18" charset="0"/>
              </a:rPr>
              <a:t>Often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not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recognized</a:t>
            </a:r>
            <a:r>
              <a:rPr lang="it-IT" sz="2000" dirty="0">
                <a:latin typeface="Cambria" panose="02040503050406030204" pitchFamily="18" charset="0"/>
              </a:rPr>
              <a:t> in time </a:t>
            </a:r>
            <a:r>
              <a:rPr lang="it-IT" sz="2000" dirty="0" err="1">
                <a:latin typeface="Cambria" panose="02040503050406030204" pitchFamily="18" charset="0"/>
              </a:rPr>
              <a:t>because</a:t>
            </a:r>
            <a:r>
              <a:rPr lang="it-IT" sz="2000" dirty="0">
                <a:latin typeface="Cambria" panose="02040503050406030204" pitchFamily="18" charset="0"/>
              </a:rPr>
              <a:t> of </a:t>
            </a:r>
            <a:r>
              <a:rPr lang="it-IT" sz="2000" b="1" i="1" dirty="0" err="1">
                <a:latin typeface="Cambria" panose="02040503050406030204" pitchFamily="18" charset="0"/>
              </a:rPr>
              <a:t>symptoms</a:t>
            </a:r>
            <a:r>
              <a:rPr lang="it-IT" sz="2000" b="1" i="1" dirty="0">
                <a:latin typeface="Cambria" panose="02040503050406030204" pitchFamily="18" charset="0"/>
              </a:rPr>
              <a:t> and </a:t>
            </a:r>
            <a:r>
              <a:rPr lang="it-IT" sz="2000" b="1" i="1" dirty="0" err="1">
                <a:latin typeface="Cambria" panose="02040503050406030204" pitchFamily="18" charset="0"/>
              </a:rPr>
              <a:t>signs</a:t>
            </a:r>
            <a:r>
              <a:rPr lang="it-IT" sz="2000" b="1" i="1" dirty="0">
                <a:latin typeface="Cambria" panose="02040503050406030204" pitchFamily="18" charset="0"/>
              </a:rPr>
              <a:t> </a:t>
            </a:r>
            <a:r>
              <a:rPr lang="it-IT" sz="2000" b="1" i="1" dirty="0" err="1">
                <a:latin typeface="Cambria" panose="02040503050406030204" pitchFamily="18" charset="0"/>
              </a:rPr>
              <a:t>unspecific</a:t>
            </a:r>
            <a:r>
              <a:rPr lang="it-IT" sz="2000" b="1" i="1" dirty="0">
                <a:latin typeface="Cambria" panose="02040503050406030204" pitchFamily="18" charset="0"/>
              </a:rPr>
              <a:t> </a:t>
            </a:r>
          </a:p>
          <a:p>
            <a:r>
              <a:rPr lang="it-IT" sz="2000" dirty="0" err="1">
                <a:latin typeface="Cambria" panose="02040503050406030204" pitchFamily="18" charset="0"/>
              </a:rPr>
              <a:t>Pneumothorax</a:t>
            </a:r>
            <a:r>
              <a:rPr lang="it-IT" sz="2000" dirty="0">
                <a:latin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</a:rPr>
              <a:t>pneumomediastinum</a:t>
            </a:r>
            <a:r>
              <a:rPr lang="it-IT" sz="2000" dirty="0">
                <a:latin typeface="Cambria" panose="02040503050406030204" pitchFamily="18" charset="0"/>
              </a:rPr>
              <a:t> and/or </a:t>
            </a:r>
            <a:r>
              <a:rPr lang="it-IT" sz="2000" dirty="0" err="1">
                <a:latin typeface="Cambria" panose="02040503050406030204" pitchFamily="18" charset="0"/>
              </a:rPr>
              <a:t>subcutaneous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emphysema</a:t>
            </a:r>
            <a:endParaRPr lang="it-IT" sz="2000" dirty="0">
              <a:latin typeface="Cambria" panose="02040503050406030204" pitchFamily="18" charset="0"/>
            </a:endParaRPr>
          </a:p>
          <a:p>
            <a:r>
              <a:rPr lang="it-IT" sz="2000" dirty="0" err="1">
                <a:latin typeface="Cambria" panose="02040503050406030204" pitchFamily="18" charset="0"/>
              </a:rPr>
              <a:t>Diagnosis</a:t>
            </a:r>
            <a:r>
              <a:rPr lang="it-IT" sz="2000" dirty="0">
                <a:latin typeface="Cambria" panose="02040503050406030204" pitchFamily="18" charset="0"/>
              </a:rPr>
              <a:t> by </a:t>
            </a:r>
            <a:r>
              <a:rPr lang="it-IT" sz="2000" b="1" i="1" dirty="0" err="1">
                <a:latin typeface="Cambria" panose="02040503050406030204" pitchFamily="18" charset="0"/>
              </a:rPr>
              <a:t>Fibrobronchoscopy</a:t>
            </a:r>
            <a:r>
              <a:rPr lang="it-IT" sz="2000" dirty="0">
                <a:latin typeface="Cambria" panose="02040503050406030204" pitchFamily="18" charset="0"/>
              </a:rPr>
              <a:t> (FBS) </a:t>
            </a:r>
          </a:p>
          <a:p>
            <a:r>
              <a:rPr lang="it-IT" sz="2000" dirty="0" err="1">
                <a:latin typeface="Cambria" panose="02040503050406030204" pitchFamily="18" charset="0"/>
              </a:rPr>
              <a:t>Usually</a:t>
            </a:r>
            <a:r>
              <a:rPr lang="it-IT" sz="2000" dirty="0">
                <a:latin typeface="Cambria" panose="02040503050406030204" pitchFamily="18" charset="0"/>
              </a:rPr>
              <a:t> do </a:t>
            </a:r>
            <a:r>
              <a:rPr lang="it-IT" sz="2000" dirty="0" err="1">
                <a:latin typeface="Cambria" panose="02040503050406030204" pitchFamily="18" charset="0"/>
              </a:rPr>
              <a:t>not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</a:rPr>
              <a:t>require</a:t>
            </a:r>
            <a:r>
              <a:rPr lang="it-IT" sz="2000" dirty="0">
                <a:latin typeface="Cambria" panose="02040503050406030204" pitchFamily="18" charset="0"/>
              </a:rPr>
              <a:t> invasive treatments: </a:t>
            </a:r>
            <a:r>
              <a:rPr lang="it-IT" sz="2000" b="1" i="1" dirty="0">
                <a:latin typeface="Cambria" panose="02040503050406030204" pitchFamily="18" charset="0"/>
              </a:rPr>
              <a:t>conservative</a:t>
            </a:r>
            <a:r>
              <a:rPr lang="it-IT" sz="20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1800" dirty="0">
                <a:latin typeface="Cambria" panose="02040503050406030204" pitchFamily="18" charset="0"/>
              </a:rPr>
              <a:t>(</a:t>
            </a:r>
            <a:r>
              <a:rPr lang="it-IT" sz="1800" dirty="0" err="1">
                <a:latin typeface="Cambria" panose="02040503050406030204" pitchFamily="18" charset="0"/>
              </a:rPr>
              <a:t>antibiotic</a:t>
            </a:r>
            <a:r>
              <a:rPr lang="it-IT" sz="1800" dirty="0">
                <a:latin typeface="Cambria" panose="02040503050406030204" pitchFamily="18" charset="0"/>
              </a:rPr>
              <a:t> coverage, </a:t>
            </a:r>
            <a:r>
              <a:rPr lang="it-IT" sz="1800" dirty="0" err="1">
                <a:latin typeface="Cambria" panose="02040503050406030204" pitchFamily="18" charset="0"/>
              </a:rPr>
              <a:t>drainage</a:t>
            </a:r>
            <a:r>
              <a:rPr lang="it-IT" sz="1800" dirty="0">
                <a:latin typeface="Cambria" panose="02040503050406030204" pitchFamily="18" charset="0"/>
              </a:rPr>
              <a:t> of a </a:t>
            </a:r>
            <a:r>
              <a:rPr lang="it-IT" sz="1800" dirty="0" err="1">
                <a:latin typeface="Cambria" panose="02040503050406030204" pitchFamily="18" charset="0"/>
              </a:rPr>
              <a:t>possible</a:t>
            </a:r>
            <a:r>
              <a:rPr lang="it-IT" sz="1800" dirty="0">
                <a:latin typeface="Cambria" panose="02040503050406030204" pitchFamily="18" charset="0"/>
              </a:rPr>
              <a:t> </a:t>
            </a:r>
            <a:r>
              <a:rPr lang="it-IT" sz="1800" dirty="0" err="1">
                <a:latin typeface="Cambria" panose="02040503050406030204" pitchFamily="18" charset="0"/>
              </a:rPr>
              <a:t>pneumothorax</a:t>
            </a:r>
            <a:r>
              <a:rPr lang="it-IT" sz="1800" dirty="0">
                <a:latin typeface="Cambria" panose="02040503050406030204" pitchFamily="18" charset="0"/>
              </a:rPr>
              <a:t>, </a:t>
            </a:r>
            <a:r>
              <a:rPr lang="it-IT" sz="1800" dirty="0" err="1">
                <a:latin typeface="Cambria" panose="02040503050406030204" pitchFamily="18" charset="0"/>
              </a:rPr>
              <a:t>intubation</a:t>
            </a:r>
            <a:r>
              <a:rPr lang="it-IT" sz="1800" dirty="0">
                <a:latin typeface="Cambria" panose="02040503050406030204" pitchFamily="18" charset="0"/>
              </a:rPr>
              <a:t> and low volume </a:t>
            </a:r>
            <a:r>
              <a:rPr lang="it-IT" sz="1800" dirty="0" err="1">
                <a:latin typeface="Cambria" panose="02040503050406030204" pitchFamily="18" charset="0"/>
              </a:rPr>
              <a:t>ventilation</a:t>
            </a:r>
            <a:r>
              <a:rPr lang="it-IT" sz="1800" dirty="0">
                <a:latin typeface="Cambria" panose="02040503050406030204" pitchFamily="18" charset="0"/>
              </a:rPr>
              <a:t>)</a:t>
            </a:r>
            <a:endParaRPr lang="it-IT" sz="2000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schizzo, arte, bianco e nero&#10;&#10;Descrizione generata automaticamente">
            <a:extLst>
              <a:ext uri="{FF2B5EF4-FFF2-40B4-BE49-F238E27FC236}">
                <a16:creationId xmlns:a16="http://schemas.microsoft.com/office/drawing/2014/main" id="{BD9078B3-BCD7-CDD6-0C69-C131602C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r="23168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889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7813660" cy="1128068"/>
          </a:xfrm>
        </p:spPr>
        <p:txBody>
          <a:bodyPr anchor="ctr">
            <a:normAutofit/>
          </a:bodyPr>
          <a:lstStyle/>
          <a:p>
            <a:r>
              <a:rPr lang="it-IT" sz="3700" b="1" dirty="0">
                <a:solidFill>
                  <a:schemeClr val="accent2"/>
                </a:solidFill>
                <a:latin typeface="Cambria" panose="02040503050406030204" pitchFamily="18" charset="0"/>
              </a:rPr>
              <a:t>TRACHEO-BRONCHIAL </a:t>
            </a:r>
            <a:r>
              <a:rPr lang="it-IT" sz="37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INJURIES: </a:t>
            </a:r>
            <a:r>
              <a:rPr lang="it-IT" sz="3700" b="1" dirty="0" err="1" smtClean="0">
                <a:solidFill>
                  <a:schemeClr val="accent2"/>
                </a:solidFill>
                <a:latin typeface="Cambria" panose="02040503050406030204" pitchFamily="18" charset="0"/>
              </a:rPr>
              <a:t>surgical</a:t>
            </a:r>
            <a:r>
              <a:rPr lang="it-IT" sz="37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 treatment</a:t>
            </a:r>
            <a:endParaRPr lang="it-IT" sz="37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" y="2382311"/>
            <a:ext cx="2793076" cy="3724102"/>
          </a:xfrm>
          <a:ln w="38100">
            <a:solidFill>
              <a:srgbClr val="FFC000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65" y="2383124"/>
            <a:ext cx="2792467" cy="372328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82" y="2405478"/>
            <a:ext cx="2844286" cy="371951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9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93" y="-41179"/>
            <a:ext cx="11018520" cy="12630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</a:rPr>
              <a:t>DIAPHRAGMATIC LESIONS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BD11EF-4824-9666-1AC8-866018F475BA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Penetrating injuries -&gt; small diaphragmatic perforations,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Blunt trauma -&gt; large radial tears of the diaphragm and easy </a:t>
            </a:r>
            <a:r>
              <a:rPr lang="en-US" sz="2000" b="1" i="1" dirty="0">
                <a:latin typeface="Cambria" panose="02040503050406030204" pitchFamily="18" charset="0"/>
              </a:rPr>
              <a:t>herniation</a:t>
            </a:r>
            <a:r>
              <a:rPr lang="en-US" sz="2000" dirty="0">
                <a:latin typeface="Cambria" panose="02040503050406030204" pitchFamily="18" charset="0"/>
              </a:rPr>
              <a:t> of abdominal viscera in thorax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</a:rPr>
              <a:t>-&gt; Compression of the lung and reduced ventilation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</a:rPr>
              <a:t>-&gt; Bowel obstruction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</a:rPr>
              <a:t>-&gt; Mediastinal shift with decreased venous return and cardiac output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Surgical correction </a:t>
            </a:r>
            <a:r>
              <a:rPr lang="en-US" sz="2000" dirty="0">
                <a:latin typeface="Cambria" panose="02040503050406030204" pitchFamily="18" charset="0"/>
              </a:rPr>
              <a:t>with suture through thoracoscopy or laparoscopy</a:t>
            </a:r>
          </a:p>
        </p:txBody>
      </p:sp>
      <p:pic>
        <p:nvPicPr>
          <p:cNvPr id="3" name="Immagine 2" descr="Immagine che contiene lastra dei raggi X, Imaging medicale, radiologia, radiografia&#10;&#10;Descrizione generata automaticamente">
            <a:extLst>
              <a:ext uri="{FF2B5EF4-FFF2-40B4-BE49-F238E27FC236}">
                <a16:creationId xmlns:a16="http://schemas.microsoft.com/office/drawing/2014/main" id="{76F9EFCA-0E47-32E7-1637-4E9D98024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40" y="1988042"/>
            <a:ext cx="4057373" cy="386680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95DD9AF-965C-7364-D8FA-2B134813BF79}"/>
              </a:ext>
            </a:extLst>
          </p:cNvPr>
          <p:cNvCxnSpPr/>
          <p:nvPr/>
        </p:nvCxnSpPr>
        <p:spPr>
          <a:xfrm flipH="1" flipV="1">
            <a:off x="10912475" y="5499785"/>
            <a:ext cx="265430" cy="419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3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28D1B8-356C-7C48-57D9-AFC0463A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758836"/>
          </a:xfrm>
        </p:spPr>
        <p:txBody>
          <a:bodyPr anchor="b">
            <a:normAutofit fontScale="90000"/>
          </a:bodyPr>
          <a:lstStyle/>
          <a:p>
            <a:r>
              <a:rPr lang="it-IT" sz="5400" dirty="0" smtClean="0">
                <a:latin typeface="Cambria" panose="02040503050406030204" pitchFamily="18" charset="0"/>
              </a:rPr>
              <a:t>Take home </a:t>
            </a:r>
            <a:r>
              <a:rPr lang="it-IT" sz="5400" dirty="0" err="1" smtClean="0">
                <a:latin typeface="Cambria" panose="02040503050406030204" pitchFamily="18" charset="0"/>
              </a:rPr>
              <a:t>message</a:t>
            </a:r>
            <a:endParaRPr lang="it-IT" sz="5400" dirty="0">
              <a:latin typeface="Cambria" panose="02040503050406030204" pitchFamily="18" charset="0"/>
            </a:endParaRPr>
          </a:p>
        </p:txBody>
      </p:sp>
      <p:pic>
        <p:nvPicPr>
          <p:cNvPr id="5" name="Picture 4" descr="Radiografia dello scheletro">
            <a:extLst>
              <a:ext uri="{FF2B5EF4-FFF2-40B4-BE49-F238E27FC236}">
                <a16:creationId xmlns:a16="http://schemas.microsoft.com/office/drawing/2014/main" id="{FBC60887-F0EC-E826-C2DF-CDFDD583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009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83AC8C-B9AD-EB86-1E16-E17703868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2409386"/>
          </a:xfrm>
        </p:spPr>
        <p:txBody>
          <a:bodyPr>
            <a:normAutofit/>
          </a:bodyPr>
          <a:lstStyle/>
          <a:p>
            <a:r>
              <a:rPr lang="en-US" sz="2000" b="1" dirty="0"/>
              <a:t>Trauma is a time-critical disease</a:t>
            </a:r>
            <a:r>
              <a:rPr lang="en-US" sz="2000" dirty="0"/>
              <a:t>: early recognition and rapid, coordinated intervention save lives</a:t>
            </a:r>
            <a:r>
              <a:rPr lang="en-US" sz="2000" dirty="0" smtClean="0"/>
              <a:t>.</a:t>
            </a:r>
          </a:p>
          <a:p>
            <a:r>
              <a:rPr lang="en-US" sz="2000" b="1" dirty="0"/>
              <a:t>Damage Control principles matter</a:t>
            </a:r>
            <a:r>
              <a:rPr lang="en-US" sz="2000" dirty="0"/>
              <a:t>: prioritize life-saving interventions, defer definitive repair until physiological stabilization</a:t>
            </a:r>
            <a:r>
              <a:rPr lang="en-US" sz="2000" dirty="0" smtClean="0"/>
              <a:t>.</a:t>
            </a:r>
          </a:p>
          <a:p>
            <a:r>
              <a:rPr lang="en-US" sz="2000" b="1" dirty="0" smtClean="0"/>
              <a:t>Always think to the type of trauma</a:t>
            </a:r>
            <a:r>
              <a:rPr lang="en-US" sz="2000" dirty="0" smtClean="0"/>
              <a:t> in order to figure out all the possible damages</a:t>
            </a:r>
            <a:endParaRPr lang="it-IT" sz="20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E28D1B8-356C-7C48-57D9-AFC0463AE777}"/>
              </a:ext>
            </a:extLst>
          </p:cNvPr>
          <p:cNvSpPr txBox="1">
            <a:spLocks/>
          </p:cNvSpPr>
          <p:nvPr/>
        </p:nvSpPr>
        <p:spPr>
          <a:xfrm>
            <a:off x="5716379" y="5835631"/>
            <a:ext cx="6251110" cy="692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dirty="0" err="1" smtClean="0">
                <a:latin typeface="Cambria" panose="02040503050406030204" pitchFamily="18" charset="0"/>
              </a:rPr>
              <a:t>Thank</a:t>
            </a:r>
            <a:r>
              <a:rPr lang="it-IT" sz="2800" dirty="0" smtClean="0">
                <a:latin typeface="Cambria" panose="02040503050406030204" pitchFamily="18" charset="0"/>
              </a:rPr>
              <a:t> </a:t>
            </a:r>
            <a:r>
              <a:rPr lang="it-IT" sz="2800" dirty="0" err="1" smtClean="0">
                <a:latin typeface="Cambria" panose="02040503050406030204" pitchFamily="18" charset="0"/>
              </a:rPr>
              <a:t>you</a:t>
            </a:r>
            <a:r>
              <a:rPr lang="it-IT" sz="2800" dirty="0" smtClean="0">
                <a:latin typeface="Cambria" panose="02040503050406030204" pitchFamily="18" charset="0"/>
              </a:rPr>
              <a:t>!!!!</a:t>
            </a:r>
            <a:endParaRPr lang="it-IT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F7808-BC73-3DC4-8E87-4BD00DC5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729" y="654549"/>
            <a:ext cx="2474684" cy="5577840"/>
          </a:xfrm>
        </p:spPr>
        <p:txBody>
          <a:bodyPr anchor="ctr">
            <a:normAutofit/>
          </a:bodyPr>
          <a:lstStyle/>
          <a:p>
            <a:pPr algn="ctr"/>
            <a:r>
              <a:rPr lang="it-IT" sz="2800" b="1" dirty="0" err="1">
                <a:latin typeface="Cambria" panose="02040503050406030204" pitchFamily="18" charset="0"/>
              </a:rPr>
              <a:t>Morbidity</a:t>
            </a:r>
            <a:r>
              <a:rPr lang="it-IT" sz="2800" dirty="0">
                <a:latin typeface="Cambria" panose="02040503050406030204" pitchFamily="18" charset="0"/>
              </a:rPr>
              <a:t> and </a:t>
            </a:r>
            <a:r>
              <a:rPr lang="it-IT" sz="2800" b="1" dirty="0" err="1">
                <a:latin typeface="Cambria" panose="02040503050406030204" pitchFamily="18" charset="0"/>
              </a:rPr>
              <a:t>Mortality</a:t>
            </a:r>
            <a:r>
              <a:rPr lang="it-IT" sz="2800" dirty="0">
                <a:latin typeface="Cambria" panose="02040503050406030204" pitchFamily="18" charset="0"/>
              </a:rPr>
              <a:t> </a:t>
            </a:r>
            <a:r>
              <a:rPr lang="it-IT" sz="2800" dirty="0" err="1">
                <a:latin typeface="Cambria" panose="02040503050406030204" pitchFamily="18" charset="0"/>
              </a:rPr>
              <a:t>risk</a:t>
            </a:r>
            <a:r>
              <a:rPr lang="it-IT" sz="2800" dirty="0">
                <a:latin typeface="Cambria" panose="02040503050406030204" pitchFamily="18" charset="0"/>
              </a:rPr>
              <a:t> </a:t>
            </a:r>
            <a:r>
              <a:rPr lang="it-IT" sz="2800" dirty="0" err="1">
                <a:latin typeface="Cambria" panose="02040503050406030204" pitchFamily="18" charset="0"/>
              </a:rPr>
              <a:t>factors</a:t>
            </a:r>
            <a:r>
              <a:rPr lang="it-IT" sz="2800" dirty="0"/>
              <a:t/>
            </a:r>
            <a:br>
              <a:rPr lang="it-IT" sz="2800" dirty="0"/>
            </a:br>
            <a:endParaRPr lang="it-IT" sz="2800" dirty="0"/>
          </a:p>
        </p:txBody>
      </p:sp>
      <p:graphicFrame>
        <p:nvGraphicFramePr>
          <p:cNvPr id="7" name="Segnaposto contenuto 3">
            <a:extLst>
              <a:ext uri="{FF2B5EF4-FFF2-40B4-BE49-F238E27FC236}">
                <a16:creationId xmlns:a16="http://schemas.microsoft.com/office/drawing/2014/main" id="{7A4BC5CE-5795-A384-37BA-3C6720601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942596"/>
              </p:ext>
            </p:extLst>
          </p:nvPr>
        </p:nvGraphicFramePr>
        <p:xfrm>
          <a:off x="4718614" y="370391"/>
          <a:ext cx="5361219" cy="6146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A585EF98-D6D9-A522-D907-C9E564C0DC9F}"/>
              </a:ext>
            </a:extLst>
          </p:cNvPr>
          <p:cNvSpPr/>
          <p:nvPr/>
        </p:nvSpPr>
        <p:spPr>
          <a:xfrm>
            <a:off x="7554411" y="2488464"/>
            <a:ext cx="2508191" cy="192149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98B65843-A66D-3046-848F-F8F74108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909" y="2023110"/>
            <a:ext cx="2469624" cy="2846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3700" kern="1200" dirty="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rPr>
              <a:t>CHEST WALL TRAUMA INJURIES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C3F8C3-370A-6947-B814-7E140675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06"/>
          <a:stretch/>
        </p:blipFill>
        <p:spPr>
          <a:xfrm>
            <a:off x="545238" y="1170434"/>
            <a:ext cx="7608304" cy="4588088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9CD2C37E-AF49-7FC0-3E70-28F1D0104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19" y="2330505"/>
            <a:ext cx="4559425" cy="3979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4000" dirty="0">
                <a:latin typeface="Cambria" panose="02040503050406030204" pitchFamily="18" charset="0"/>
              </a:rPr>
              <a:t>INTRA-THORACIC INJURIES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schizzo, scheletro&#10;&#10;Descrizione generata automaticamente">
            <a:extLst>
              <a:ext uri="{FF2B5EF4-FFF2-40B4-BE49-F238E27FC236}">
                <a16:creationId xmlns:a16="http://schemas.microsoft.com/office/drawing/2014/main" id="{6400F8F1-2F35-8024-1563-3C2FD4A3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745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</p:spTree>
    <p:extLst>
      <p:ext uri="{BB962C8B-B14F-4D97-AF65-F5344CB8AC3E}">
        <p14:creationId xmlns:p14="http://schemas.microsoft.com/office/powerpoint/2010/main" val="13901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846B90B-E17A-3A43-92F9-4BDD1317585E}"/>
              </a:ext>
            </a:extLst>
          </p:cNvPr>
          <p:cNvSpPr/>
          <p:nvPr/>
        </p:nvSpPr>
        <p:spPr>
          <a:xfrm>
            <a:off x="424310" y="434843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3600" b="1" kern="1200" dirty="0" smtClean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MECHANISMS OF INJURY</a:t>
            </a:r>
            <a:endParaRPr lang="en-US" altLang="zh-CN" sz="3600" b="1" kern="1200" dirty="0">
              <a:solidFill>
                <a:schemeClr val="accent2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080100-68E2-2E43-8DA1-E112A8FC3517}"/>
              </a:ext>
            </a:extLst>
          </p:cNvPr>
          <p:cNvSpPr/>
          <p:nvPr/>
        </p:nvSpPr>
        <p:spPr>
          <a:xfrm>
            <a:off x="866568" y="2017183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520862" y="2413338"/>
            <a:ext cx="52896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Blunt</a:t>
            </a:r>
            <a:r>
              <a:rPr lang="it-IT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trauma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MVCs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falls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crush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injuries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Deceleration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→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vascular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shear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stress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Penetrating</a:t>
            </a:r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trauma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Stab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wounds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gunshot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wounds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Trajectory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more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important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than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 entry site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4854" r="12177" b="9392"/>
          <a:stretch>
            <a:fillRect/>
          </a:stretch>
        </p:blipFill>
        <p:spPr bwMode="auto">
          <a:xfrm>
            <a:off x="5986156" y="650707"/>
            <a:ext cx="3704492" cy="2778293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31" t="14854" r="12177" b="9392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2" y="3623506"/>
            <a:ext cx="2776598" cy="3124536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699" y="3649758"/>
            <a:ext cx="3085961" cy="3098283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</p:spTree>
    <p:extLst>
      <p:ext uri="{BB962C8B-B14F-4D97-AF65-F5344CB8AC3E}">
        <p14:creationId xmlns:p14="http://schemas.microsoft.com/office/powerpoint/2010/main" val="27217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846B90B-E17A-3A43-92F9-4BDD1317585E}"/>
              </a:ext>
            </a:extLst>
          </p:cNvPr>
          <p:cNvSpPr/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3600" b="1" kern="1200" dirty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PENETRATING CHEST TRAUMA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080100-68E2-2E43-8DA1-E112A8FC3517}"/>
              </a:ext>
            </a:extLst>
          </p:cNvPr>
          <p:cNvSpPr/>
          <p:nvPr/>
        </p:nvSpPr>
        <p:spPr>
          <a:xfrm>
            <a:off x="866568" y="2017183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mbria" panose="02040503050406030204" pitchFamily="18" charset="0"/>
              </a:rPr>
              <a:t>Wide range of injuries</a:t>
            </a:r>
            <a:r>
              <a:rPr lang="en-US" sz="2000" dirty="0">
                <a:latin typeface="Cambria" panose="02040503050406030204" pitchFamily="18" charset="0"/>
              </a:rPr>
              <a:t>: from superficial wounds to hemodynamic instability requiring immediate intervention.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Gunshot or explosive wounds cause </a:t>
            </a:r>
            <a:r>
              <a:rPr lang="en-US" sz="2000" b="1" i="1" dirty="0">
                <a:latin typeface="Cambria" panose="02040503050406030204" pitchFamily="18" charset="0"/>
              </a:rPr>
              <a:t>less predictable injuries</a:t>
            </a:r>
            <a:r>
              <a:rPr lang="en-US" sz="2000" dirty="0">
                <a:latin typeface="Cambria" panose="02040503050406030204" pitchFamily="18" charset="0"/>
              </a:rPr>
              <a:t>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The </a:t>
            </a:r>
            <a:r>
              <a:rPr lang="en-US" sz="2000" b="1" i="1" dirty="0">
                <a:latin typeface="Cambria" panose="02040503050406030204" pitchFamily="18" charset="0"/>
              </a:rPr>
              <a:t>trajectory</a:t>
            </a:r>
            <a:r>
              <a:rPr lang="en-US" sz="2000" dirty="0">
                <a:latin typeface="Cambria" panose="02040503050406030204" pitchFamily="18" charset="0"/>
              </a:rPr>
              <a:t> of an object within the body may not follow a straight line: tissues can be damaged not only directly, but also by </a:t>
            </a:r>
            <a:r>
              <a:rPr lang="en-US" sz="2000" b="1" i="1" dirty="0">
                <a:latin typeface="Cambria" panose="02040503050406030204" pitchFamily="18" charset="0"/>
              </a:rPr>
              <a:t>shock waves</a:t>
            </a:r>
            <a:r>
              <a:rPr lang="en-US" sz="2000" dirty="0">
                <a:latin typeface="Cambria" panose="02040503050406030204" pitchFamily="18" charset="0"/>
              </a:rPr>
              <a:t>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More rare than blunt chest trauma, but often are a </a:t>
            </a:r>
            <a:r>
              <a:rPr lang="en-US" sz="2000" b="1" i="1" dirty="0">
                <a:latin typeface="Cambria" panose="02040503050406030204" pitchFamily="18" charset="0"/>
              </a:rPr>
              <a:t>life-threatening condition</a:t>
            </a:r>
            <a:r>
              <a:rPr lang="en-US" sz="20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bianco e nero&#10;&#10;Descrizione generata automaticam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r="666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ln w="38100">
            <a:solidFill>
              <a:srgbClr val="F4BD4F"/>
            </a:solidFill>
          </a:ln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 descr="Immagine che contiene bianco e nero, orologio, monocromatico, arte&#10;&#10;Descrizione generata automaticamente">
            <a:extLst>
              <a:ext uri="{FF2B5EF4-FFF2-40B4-BE49-F238E27FC236}">
                <a16:creationId xmlns:a16="http://schemas.microsoft.com/office/drawing/2014/main" id="{386B30D9-DC0F-82F7-580B-C66BF8F9D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ln w="38100">
            <a:solidFill>
              <a:srgbClr val="F4BD4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2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846B90B-E17A-3A43-92F9-4BDD1317585E}"/>
              </a:ext>
            </a:extLst>
          </p:cNvPr>
          <p:cNvSpPr/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zh-CN" sz="3600" b="1" kern="1200" dirty="0" smtClean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PENETRATING NECK </a:t>
            </a:r>
            <a:r>
              <a:rPr lang="en-US" altLang="zh-CN" sz="3600" b="1" kern="1200" dirty="0">
                <a:solidFill>
                  <a:schemeClr val="accent2"/>
                </a:solidFill>
                <a:latin typeface="Cambria" panose="02040503050406030204" pitchFamily="18" charset="0"/>
                <a:ea typeface="+mj-ea"/>
                <a:cs typeface="+mj-cs"/>
              </a:rPr>
              <a:t>TRAUMA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080100-68E2-2E43-8DA1-E112A8FC3517}"/>
              </a:ext>
            </a:extLst>
          </p:cNvPr>
          <p:cNvSpPr/>
          <p:nvPr/>
        </p:nvSpPr>
        <p:spPr>
          <a:xfrm>
            <a:off x="866568" y="2017183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5" y="1804448"/>
            <a:ext cx="3582606" cy="4776808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26" y="345810"/>
            <a:ext cx="3790164" cy="5053552"/>
          </a:xfrm>
          <a:prstGeom prst="rect">
            <a:avLst/>
          </a:prstGeom>
          <a:ln w="38100">
            <a:solidFill>
              <a:srgbClr val="F4BD4F"/>
            </a:solidFill>
          </a:ln>
        </p:spPr>
      </p:pic>
    </p:spTree>
    <p:extLst>
      <p:ext uri="{BB962C8B-B14F-4D97-AF65-F5344CB8AC3E}">
        <p14:creationId xmlns:p14="http://schemas.microsoft.com/office/powerpoint/2010/main" val="14088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accent2"/>
                </a:solidFill>
                <a:latin typeface="Cambria" panose="02040503050406030204" pitchFamily="18" charset="0"/>
              </a:rPr>
              <a:t>PNEUMOTHORAX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E9D070-72FD-CC70-A98F-3C2E274B28D9}"/>
              </a:ext>
            </a:extLst>
          </p:cNvPr>
          <p:cNvSpPr txBox="1"/>
          <p:nvPr/>
        </p:nvSpPr>
        <p:spPr>
          <a:xfrm>
            <a:off x="838201" y="1624527"/>
            <a:ext cx="5264233" cy="47972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</a:rPr>
              <a:t>Air enters the pleural space secondary to a laceration of lung, bronchus or chest wall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Tension pneumothorax </a:t>
            </a:r>
            <a:r>
              <a:rPr lang="en-US" sz="2400" dirty="0">
                <a:latin typeface="Cambria" panose="02040503050406030204" pitchFamily="18" charset="0"/>
              </a:rPr>
              <a:t>the airflow is unidirectional, causing a progressive accumulation of air in the pleural space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>
                <a:latin typeface="Cambria" panose="02040503050406030204" pitchFamily="18" charset="0"/>
              </a:rPr>
              <a:t>Collapse of the lung, hypoxia, shift of the mediastinum to the opposite side, kinking of great vessels, </a:t>
            </a:r>
            <a:r>
              <a:rPr lang="en-US" sz="2400" dirty="0" err="1">
                <a:latin typeface="Cambria" panose="02040503050406030204" pitchFamily="18" charset="0"/>
              </a:rPr>
              <a:t>haemodinamic</a:t>
            </a:r>
            <a:r>
              <a:rPr lang="en-US" sz="2400" dirty="0">
                <a:latin typeface="Cambria" panose="02040503050406030204" pitchFamily="18" charset="0"/>
              </a:rPr>
              <a:t> instability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</a:rPr>
              <a:t>It is a </a:t>
            </a:r>
            <a:r>
              <a:rPr lang="en-US" sz="2400" b="1" i="1" dirty="0">
                <a:solidFill>
                  <a:schemeClr val="accent2"/>
                </a:solidFill>
                <a:latin typeface="Cambria" panose="02040503050406030204" pitchFamily="18" charset="0"/>
              </a:rPr>
              <a:t>life-threatenin</a:t>
            </a:r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</a:rPr>
              <a:t>g condition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</a:rPr>
              <a:t>Needs immediate decompression!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lastra dei raggi X, Imaging medicale, Raggi X, radiografia&#10;&#10;Descrizione generata automaticamente">
            <a:extLst>
              <a:ext uri="{FF2B5EF4-FFF2-40B4-BE49-F238E27FC236}">
                <a16:creationId xmlns:a16="http://schemas.microsoft.com/office/drawing/2014/main" id="{811CE9A7-04DB-FA6A-4F17-F3400AF5B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" b="2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egnaposto contenuto 3" descr="Immagine che contiene bianco e nero, monocromatico&#10;&#10;Descrizione generata automaticamente">
            <a:extLst>
              <a:ext uri="{FF2B5EF4-FFF2-40B4-BE49-F238E27FC236}">
                <a16:creationId xmlns:a16="http://schemas.microsoft.com/office/drawing/2014/main" id="{44B7B31C-0C53-ED4F-A1B3-E925602E2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/>
          <a:stretch/>
        </p:blipFill>
        <p:spPr bwMode="auto">
          <a:xfrm>
            <a:off x="6433057" y="-114299"/>
            <a:ext cx="3768218" cy="322064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6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840</Words>
  <Application>Microsoft Office PowerPoint</Application>
  <PresentationFormat>Widescreen</PresentationFormat>
  <Paragraphs>125</Paragraphs>
  <Slides>24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Cambria</vt:lpstr>
      <vt:lpstr>等线</vt:lpstr>
      <vt:lpstr>等线 Light</vt:lpstr>
      <vt:lpstr>Wingdings</vt:lpstr>
      <vt:lpstr>Tema di Office</vt:lpstr>
      <vt:lpstr>MAJOR THORACIC TRAUMA</vt:lpstr>
      <vt:lpstr>BACKGROUND</vt:lpstr>
      <vt:lpstr>Morbidity and Mortality risk factors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PNEUMOTHORAX</vt:lpstr>
      <vt:lpstr>EMOTHORAX</vt:lpstr>
      <vt:lpstr>VATS Video Assisted Thoracoscopy</vt:lpstr>
      <vt:lpstr>RIBS FRACTURES</vt:lpstr>
      <vt:lpstr>RIBS FRACTURES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BLUNT AORTIC INJURY (BAI) and STERNAL FRACTURE</vt:lpstr>
      <vt:lpstr>TRACHEO-BRONCHIAL INJURIES</vt:lpstr>
      <vt:lpstr>TRACHEO-BRONCHIAL INJURIES: surgical treatment</vt:lpstr>
      <vt:lpstr>DIAPHRAGMATIC LESIONS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Farronato Arianna</dc:creator>
  <cp:lastModifiedBy>LIBRETTI LIDIA 100922</cp:lastModifiedBy>
  <cp:revision>54</cp:revision>
  <dcterms:created xsi:type="dcterms:W3CDTF">2024-11-27T09:03:03Z</dcterms:created>
  <dcterms:modified xsi:type="dcterms:W3CDTF">2026-01-22T11:27:01Z</dcterms:modified>
</cp:coreProperties>
</file>